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Times New Roman" charset="1" panose="02030502070405020303"/>
      <p:regular r:id="rId28"/>
    </p:embeddedFont>
    <p:embeddedFont>
      <p:font typeface="Times New Roman Bold" charset="1" panose="02030802070405020303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53.png" Type="http://schemas.openxmlformats.org/officeDocument/2006/relationships/image"/><Relationship Id="rId8" Target="../media/image11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4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20699" y="8202905"/>
            <a:ext cx="3803373" cy="1592313"/>
          </a:xfrm>
          <a:custGeom>
            <a:avLst/>
            <a:gdLst/>
            <a:ahLst/>
            <a:cxnLst/>
            <a:rect r="r" b="b" t="t" l="l"/>
            <a:pathLst>
              <a:path h="1592313" w="3803373">
                <a:moveTo>
                  <a:pt x="0" y="0"/>
                </a:moveTo>
                <a:lnTo>
                  <a:pt x="3803373" y="0"/>
                </a:lnTo>
                <a:lnTo>
                  <a:pt x="3803373" y="1592312"/>
                </a:lnTo>
                <a:lnTo>
                  <a:pt x="0" y="1592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000" r="0" b="-728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6380" y="8530624"/>
            <a:ext cx="20336988" cy="3512752"/>
          </a:xfrm>
          <a:custGeom>
            <a:avLst/>
            <a:gdLst/>
            <a:ahLst/>
            <a:cxnLst/>
            <a:rect r="r" b="b" t="t" l="l"/>
            <a:pathLst>
              <a:path h="3512752" w="20336988">
                <a:moveTo>
                  <a:pt x="0" y="0"/>
                </a:moveTo>
                <a:lnTo>
                  <a:pt x="20336987" y="0"/>
                </a:lnTo>
                <a:lnTo>
                  <a:pt x="20336987" y="3512752"/>
                </a:lnTo>
                <a:lnTo>
                  <a:pt x="0" y="3512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20814">
            <a:off x="-1620727" y="5475853"/>
            <a:ext cx="9025242" cy="5454103"/>
          </a:xfrm>
          <a:custGeom>
            <a:avLst/>
            <a:gdLst/>
            <a:ahLst/>
            <a:cxnLst/>
            <a:rect r="r" b="b" t="t" l="l"/>
            <a:pathLst>
              <a:path h="5454103" w="9025242">
                <a:moveTo>
                  <a:pt x="0" y="0"/>
                </a:moveTo>
                <a:lnTo>
                  <a:pt x="9025243" y="0"/>
                </a:lnTo>
                <a:lnTo>
                  <a:pt x="9025243" y="5454103"/>
                </a:lnTo>
                <a:lnTo>
                  <a:pt x="0" y="5454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74601" y="-1482083"/>
            <a:ext cx="12863233" cy="6470408"/>
          </a:xfrm>
          <a:custGeom>
            <a:avLst/>
            <a:gdLst/>
            <a:ahLst/>
            <a:cxnLst/>
            <a:rect r="r" b="b" t="t" l="l"/>
            <a:pathLst>
              <a:path h="6470408" w="12863233">
                <a:moveTo>
                  <a:pt x="0" y="0"/>
                </a:moveTo>
                <a:lnTo>
                  <a:pt x="12863232" y="0"/>
                </a:lnTo>
                <a:lnTo>
                  <a:pt x="12863232" y="6470408"/>
                </a:lnTo>
                <a:lnTo>
                  <a:pt x="0" y="6470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2877" y="3018249"/>
            <a:ext cx="16954868" cy="332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4"/>
              </a:lnSpc>
            </a:pPr>
            <a:r>
              <a:rPr lang="en-US" sz="5329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SDR ILE RF SINYAL ANALIZI VE</a:t>
            </a:r>
          </a:p>
          <a:p>
            <a:pPr algn="ctr">
              <a:lnSpc>
                <a:spcPts val="6394"/>
              </a:lnSpc>
            </a:pPr>
            <a:r>
              <a:rPr lang="en-US" sz="5329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ADAPTIF, KONVANSIYONEL VE HIBRIT BEAMFORMING YÖNTEMLERIYLE </a:t>
            </a:r>
          </a:p>
          <a:p>
            <a:pPr algn="ctr" marL="0" indent="0" lvl="0">
              <a:lnSpc>
                <a:spcPts val="6394"/>
              </a:lnSpc>
              <a:spcBef>
                <a:spcPct val="0"/>
              </a:spcBef>
            </a:pPr>
            <a:r>
              <a:rPr lang="en-US" sz="5329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YÖN BULMA ÇALIŞMALARI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8245" y="7059028"/>
            <a:ext cx="18211587" cy="2441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4"/>
              </a:lnSpc>
            </a:pPr>
            <a:r>
              <a:rPr lang="en-US" sz="3156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Saadet Büşra ÇAM</a:t>
            </a:r>
          </a:p>
          <a:p>
            <a:pPr algn="l">
              <a:lnSpc>
                <a:spcPts val="4734"/>
              </a:lnSpc>
            </a:pPr>
            <a:r>
              <a:rPr lang="en-US" sz="3156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Ağustos 2025</a:t>
            </a:r>
          </a:p>
          <a:p>
            <a:pPr algn="l">
              <a:lnSpc>
                <a:spcPts val="4734"/>
              </a:lnSpc>
            </a:pPr>
            <a:r>
              <a:rPr lang="en-US" sz="3156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Karel İleri Teknolojiler A.Ş</a:t>
            </a:r>
          </a:p>
          <a:p>
            <a:pPr algn="l">
              <a:lnSpc>
                <a:spcPts val="4734"/>
              </a:lnSpc>
              <a:spcBef>
                <a:spcPct val="0"/>
              </a:spcBef>
            </a:pPr>
            <a:r>
              <a:rPr lang="en-US" sz="3156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Staj Sunumu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74601" y="-1482083"/>
            <a:ext cx="12863233" cy="6470408"/>
          </a:xfrm>
          <a:custGeom>
            <a:avLst/>
            <a:gdLst/>
            <a:ahLst/>
            <a:cxnLst/>
            <a:rect r="r" b="b" t="t" l="l"/>
            <a:pathLst>
              <a:path h="6470408" w="12863233">
                <a:moveTo>
                  <a:pt x="0" y="0"/>
                </a:moveTo>
                <a:lnTo>
                  <a:pt x="12863232" y="0"/>
                </a:lnTo>
                <a:lnTo>
                  <a:pt x="12863232" y="6470408"/>
                </a:lnTo>
                <a:lnTo>
                  <a:pt x="0" y="6470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6380" y="8530624"/>
            <a:ext cx="20336988" cy="3512752"/>
          </a:xfrm>
          <a:custGeom>
            <a:avLst/>
            <a:gdLst/>
            <a:ahLst/>
            <a:cxnLst/>
            <a:rect r="r" b="b" t="t" l="l"/>
            <a:pathLst>
              <a:path h="3512752" w="20336988">
                <a:moveTo>
                  <a:pt x="0" y="0"/>
                </a:moveTo>
                <a:lnTo>
                  <a:pt x="20336987" y="0"/>
                </a:lnTo>
                <a:lnTo>
                  <a:pt x="20336987" y="3512752"/>
                </a:lnTo>
                <a:lnTo>
                  <a:pt x="0" y="35127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20699" y="8202905"/>
            <a:ext cx="3803373" cy="1592313"/>
          </a:xfrm>
          <a:custGeom>
            <a:avLst/>
            <a:gdLst/>
            <a:ahLst/>
            <a:cxnLst/>
            <a:rect r="r" b="b" t="t" l="l"/>
            <a:pathLst>
              <a:path h="1592313" w="3803373">
                <a:moveTo>
                  <a:pt x="0" y="0"/>
                </a:moveTo>
                <a:lnTo>
                  <a:pt x="3803373" y="0"/>
                </a:lnTo>
                <a:lnTo>
                  <a:pt x="3803373" y="1592312"/>
                </a:lnTo>
                <a:lnTo>
                  <a:pt x="0" y="1592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6000" r="0" b="-7285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6168" y="2915779"/>
            <a:ext cx="5425507" cy="5469154"/>
          </a:xfrm>
          <a:custGeom>
            <a:avLst/>
            <a:gdLst/>
            <a:ahLst/>
            <a:cxnLst/>
            <a:rect r="r" b="b" t="t" l="l"/>
            <a:pathLst>
              <a:path h="5469154" w="5425507">
                <a:moveTo>
                  <a:pt x="0" y="0"/>
                </a:moveTo>
                <a:lnTo>
                  <a:pt x="5425507" y="0"/>
                </a:lnTo>
                <a:lnTo>
                  <a:pt x="5425507" y="5469154"/>
                </a:lnTo>
                <a:lnTo>
                  <a:pt x="0" y="54691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80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91921" y="6527113"/>
            <a:ext cx="4010667" cy="1325559"/>
          </a:xfrm>
          <a:custGeom>
            <a:avLst/>
            <a:gdLst/>
            <a:ahLst/>
            <a:cxnLst/>
            <a:rect r="r" b="b" t="t" l="l"/>
            <a:pathLst>
              <a:path h="1325559" w="4010667">
                <a:moveTo>
                  <a:pt x="0" y="0"/>
                </a:moveTo>
                <a:lnTo>
                  <a:pt x="4010667" y="0"/>
                </a:lnTo>
                <a:lnTo>
                  <a:pt x="4010667" y="1325560"/>
                </a:lnTo>
                <a:lnTo>
                  <a:pt x="0" y="13255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50520" y="2915779"/>
            <a:ext cx="3893470" cy="3611334"/>
          </a:xfrm>
          <a:custGeom>
            <a:avLst/>
            <a:gdLst/>
            <a:ahLst/>
            <a:cxnLst/>
            <a:rect r="r" b="b" t="t" l="l"/>
            <a:pathLst>
              <a:path h="3611334" w="3893470">
                <a:moveTo>
                  <a:pt x="0" y="0"/>
                </a:moveTo>
                <a:lnTo>
                  <a:pt x="3893469" y="0"/>
                </a:lnTo>
                <a:lnTo>
                  <a:pt x="3893469" y="3611334"/>
                </a:lnTo>
                <a:lnTo>
                  <a:pt x="0" y="3611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02392" y="3370164"/>
            <a:ext cx="7036614" cy="3572251"/>
          </a:xfrm>
          <a:custGeom>
            <a:avLst/>
            <a:gdLst/>
            <a:ahLst/>
            <a:cxnLst/>
            <a:rect r="r" b="b" t="t" l="l"/>
            <a:pathLst>
              <a:path h="3572251" w="7036614">
                <a:moveTo>
                  <a:pt x="0" y="0"/>
                </a:moveTo>
                <a:lnTo>
                  <a:pt x="7036614" y="0"/>
                </a:lnTo>
                <a:lnTo>
                  <a:pt x="7036614" y="3572250"/>
                </a:lnTo>
                <a:lnTo>
                  <a:pt x="0" y="35722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76610" y="676796"/>
            <a:ext cx="1677413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73"/>
              </a:lnSpc>
              <a:spcBef>
                <a:spcPct val="0"/>
              </a:spcBef>
            </a:pPr>
            <a:r>
              <a:rPr lang="en-US" b="true" sz="6311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5. BEAMFORMING &amp; DOA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5124569" y="43823"/>
            <a:ext cx="28930470" cy="113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SDR ile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 Sinyal Analizi ve A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daptif, Konvansiyonel ve Hibrit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eamforming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Yöntemleriyle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ön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ulma Ç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alışmaları</a:t>
            </a:r>
          </a:p>
          <a:p>
            <a:pPr algn="ctr">
              <a:lnSpc>
                <a:spcPts val="483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400472" y="1561198"/>
            <a:ext cx="1148705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4"/>
              </a:lnSpc>
            </a:pPr>
            <a:r>
              <a:rPr lang="en-US" sz="3036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5.1 KONVANSİYONEL BEAMFORMİNG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5447721" y="2178172"/>
            <a:ext cx="28930470" cy="530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5.1.1 Delay and Sum (Bartlett) Beamforming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191921" y="7994355"/>
            <a:ext cx="4490302" cy="1004706"/>
          </a:xfrm>
          <a:custGeom>
            <a:avLst/>
            <a:gdLst/>
            <a:ahLst/>
            <a:cxnLst/>
            <a:rect r="r" b="b" t="t" l="l"/>
            <a:pathLst>
              <a:path h="1004706" w="4490302">
                <a:moveTo>
                  <a:pt x="0" y="0"/>
                </a:moveTo>
                <a:lnTo>
                  <a:pt x="4490302" y="0"/>
                </a:lnTo>
                <a:lnTo>
                  <a:pt x="4490302" y="1004706"/>
                </a:lnTo>
                <a:lnTo>
                  <a:pt x="0" y="10047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26360" r="0" b="-34969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87219" y="-1855113"/>
            <a:ext cx="14800618" cy="7444943"/>
          </a:xfrm>
          <a:custGeom>
            <a:avLst/>
            <a:gdLst/>
            <a:ahLst/>
            <a:cxnLst/>
            <a:rect r="r" b="b" t="t" l="l"/>
            <a:pathLst>
              <a:path h="7444943" w="14800618">
                <a:moveTo>
                  <a:pt x="0" y="0"/>
                </a:moveTo>
                <a:lnTo>
                  <a:pt x="14800618" y="0"/>
                </a:lnTo>
                <a:lnTo>
                  <a:pt x="14800618" y="7444942"/>
                </a:lnTo>
                <a:lnTo>
                  <a:pt x="0" y="74449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6380" y="8530624"/>
            <a:ext cx="20336988" cy="3512752"/>
          </a:xfrm>
          <a:custGeom>
            <a:avLst/>
            <a:gdLst/>
            <a:ahLst/>
            <a:cxnLst/>
            <a:rect r="r" b="b" t="t" l="l"/>
            <a:pathLst>
              <a:path h="3512752" w="20336988">
                <a:moveTo>
                  <a:pt x="0" y="0"/>
                </a:moveTo>
                <a:lnTo>
                  <a:pt x="20336987" y="0"/>
                </a:lnTo>
                <a:lnTo>
                  <a:pt x="20336987" y="3512752"/>
                </a:lnTo>
                <a:lnTo>
                  <a:pt x="0" y="35127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20699" y="8202905"/>
            <a:ext cx="3803373" cy="1592313"/>
          </a:xfrm>
          <a:custGeom>
            <a:avLst/>
            <a:gdLst/>
            <a:ahLst/>
            <a:cxnLst/>
            <a:rect r="r" b="b" t="t" l="l"/>
            <a:pathLst>
              <a:path h="1592313" w="3803373">
                <a:moveTo>
                  <a:pt x="0" y="0"/>
                </a:moveTo>
                <a:lnTo>
                  <a:pt x="3803373" y="0"/>
                </a:lnTo>
                <a:lnTo>
                  <a:pt x="3803373" y="1592312"/>
                </a:lnTo>
                <a:lnTo>
                  <a:pt x="0" y="1592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6000" r="0" b="-7285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37775" y="3122515"/>
            <a:ext cx="4886737" cy="2119248"/>
          </a:xfrm>
          <a:custGeom>
            <a:avLst/>
            <a:gdLst/>
            <a:ahLst/>
            <a:cxnLst/>
            <a:rect r="r" b="b" t="t" l="l"/>
            <a:pathLst>
              <a:path h="2119248" w="4886737">
                <a:moveTo>
                  <a:pt x="0" y="0"/>
                </a:moveTo>
                <a:lnTo>
                  <a:pt x="4886737" y="0"/>
                </a:lnTo>
                <a:lnTo>
                  <a:pt x="4886737" y="2119248"/>
                </a:lnTo>
                <a:lnTo>
                  <a:pt x="0" y="21192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0245" y="5698963"/>
            <a:ext cx="5520006" cy="1703709"/>
          </a:xfrm>
          <a:custGeom>
            <a:avLst/>
            <a:gdLst/>
            <a:ahLst/>
            <a:cxnLst/>
            <a:rect r="r" b="b" t="t" l="l"/>
            <a:pathLst>
              <a:path h="1703709" w="5520006">
                <a:moveTo>
                  <a:pt x="0" y="0"/>
                </a:moveTo>
                <a:lnTo>
                  <a:pt x="5520006" y="0"/>
                </a:lnTo>
                <a:lnTo>
                  <a:pt x="5520006" y="1703709"/>
                </a:lnTo>
                <a:lnTo>
                  <a:pt x="0" y="17037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2861" r="0" b="-229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09952" y="5874533"/>
            <a:ext cx="2834048" cy="1528139"/>
          </a:xfrm>
          <a:custGeom>
            <a:avLst/>
            <a:gdLst/>
            <a:ahLst/>
            <a:cxnLst/>
            <a:rect r="r" b="b" t="t" l="l"/>
            <a:pathLst>
              <a:path h="1528139" w="2834048">
                <a:moveTo>
                  <a:pt x="0" y="0"/>
                </a:moveTo>
                <a:lnTo>
                  <a:pt x="2834048" y="0"/>
                </a:lnTo>
                <a:lnTo>
                  <a:pt x="2834048" y="1528139"/>
                </a:lnTo>
                <a:lnTo>
                  <a:pt x="0" y="15281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217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32362" y="3250789"/>
            <a:ext cx="9466458" cy="1309191"/>
          </a:xfrm>
          <a:custGeom>
            <a:avLst/>
            <a:gdLst/>
            <a:ahLst/>
            <a:cxnLst/>
            <a:rect r="r" b="b" t="t" l="l"/>
            <a:pathLst>
              <a:path h="1309191" w="9466458">
                <a:moveTo>
                  <a:pt x="0" y="0"/>
                </a:moveTo>
                <a:lnTo>
                  <a:pt x="9466458" y="0"/>
                </a:lnTo>
                <a:lnTo>
                  <a:pt x="9466458" y="1309191"/>
                </a:lnTo>
                <a:lnTo>
                  <a:pt x="0" y="13091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23020" y="4713415"/>
            <a:ext cx="5195358" cy="2059698"/>
          </a:xfrm>
          <a:custGeom>
            <a:avLst/>
            <a:gdLst/>
            <a:ahLst/>
            <a:cxnLst/>
            <a:rect r="r" b="b" t="t" l="l"/>
            <a:pathLst>
              <a:path h="2059698" w="5195358">
                <a:moveTo>
                  <a:pt x="0" y="0"/>
                </a:moveTo>
                <a:lnTo>
                  <a:pt x="5195358" y="0"/>
                </a:lnTo>
                <a:lnTo>
                  <a:pt x="5195358" y="2059698"/>
                </a:lnTo>
                <a:lnTo>
                  <a:pt x="0" y="20596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63676" y="6773113"/>
            <a:ext cx="3391505" cy="651169"/>
          </a:xfrm>
          <a:custGeom>
            <a:avLst/>
            <a:gdLst/>
            <a:ahLst/>
            <a:cxnLst/>
            <a:rect r="r" b="b" t="t" l="l"/>
            <a:pathLst>
              <a:path h="651169" w="3391505">
                <a:moveTo>
                  <a:pt x="0" y="0"/>
                </a:moveTo>
                <a:lnTo>
                  <a:pt x="3391505" y="0"/>
                </a:lnTo>
                <a:lnTo>
                  <a:pt x="3391505" y="651169"/>
                </a:lnTo>
                <a:lnTo>
                  <a:pt x="0" y="6511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576610" y="676796"/>
            <a:ext cx="1677413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73"/>
              </a:lnSpc>
              <a:spcBef>
                <a:spcPct val="0"/>
              </a:spcBef>
            </a:pPr>
            <a:r>
              <a:rPr lang="en-US" b="true" sz="6311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5. BEAMFORMING &amp; DOA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5124569" y="43823"/>
            <a:ext cx="28930470" cy="113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SDR ile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 Sinyal Analizi ve A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daptif, Konvansiyonel ve Hibrit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eamforming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Yöntemleriyle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ön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ulma Ç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alışmaları</a:t>
            </a:r>
          </a:p>
          <a:p>
            <a:pPr algn="ctr">
              <a:lnSpc>
                <a:spcPts val="483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400472" y="1561198"/>
            <a:ext cx="1148705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4"/>
              </a:lnSpc>
            </a:pPr>
            <a:r>
              <a:rPr lang="en-US" sz="3036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5.2 ADAPTİF BEAMFORMİNG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5714424" y="2068432"/>
            <a:ext cx="28930470" cy="530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5.2.1 MVDR (Minimum Variance Distortionless Response) Beamforming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74601" y="-1482083"/>
            <a:ext cx="12863233" cy="6470408"/>
          </a:xfrm>
          <a:custGeom>
            <a:avLst/>
            <a:gdLst/>
            <a:ahLst/>
            <a:cxnLst/>
            <a:rect r="r" b="b" t="t" l="l"/>
            <a:pathLst>
              <a:path h="6470408" w="12863233">
                <a:moveTo>
                  <a:pt x="0" y="0"/>
                </a:moveTo>
                <a:lnTo>
                  <a:pt x="12863232" y="0"/>
                </a:lnTo>
                <a:lnTo>
                  <a:pt x="12863232" y="6470408"/>
                </a:lnTo>
                <a:lnTo>
                  <a:pt x="0" y="6470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6380" y="8530624"/>
            <a:ext cx="20336988" cy="3512752"/>
          </a:xfrm>
          <a:custGeom>
            <a:avLst/>
            <a:gdLst/>
            <a:ahLst/>
            <a:cxnLst/>
            <a:rect r="r" b="b" t="t" l="l"/>
            <a:pathLst>
              <a:path h="3512752" w="20336988">
                <a:moveTo>
                  <a:pt x="0" y="0"/>
                </a:moveTo>
                <a:lnTo>
                  <a:pt x="20336987" y="0"/>
                </a:lnTo>
                <a:lnTo>
                  <a:pt x="20336987" y="3512752"/>
                </a:lnTo>
                <a:lnTo>
                  <a:pt x="0" y="35127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20699" y="8202905"/>
            <a:ext cx="3803373" cy="1592313"/>
          </a:xfrm>
          <a:custGeom>
            <a:avLst/>
            <a:gdLst/>
            <a:ahLst/>
            <a:cxnLst/>
            <a:rect r="r" b="b" t="t" l="l"/>
            <a:pathLst>
              <a:path h="1592313" w="3803373">
                <a:moveTo>
                  <a:pt x="0" y="0"/>
                </a:moveTo>
                <a:lnTo>
                  <a:pt x="3803373" y="0"/>
                </a:lnTo>
                <a:lnTo>
                  <a:pt x="3803373" y="1592312"/>
                </a:lnTo>
                <a:lnTo>
                  <a:pt x="0" y="1592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6000" r="0" b="-7285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4199" y="2191082"/>
            <a:ext cx="5705556" cy="3795877"/>
          </a:xfrm>
          <a:custGeom>
            <a:avLst/>
            <a:gdLst/>
            <a:ahLst/>
            <a:cxnLst/>
            <a:rect r="r" b="b" t="t" l="l"/>
            <a:pathLst>
              <a:path h="3795877" w="5705556">
                <a:moveTo>
                  <a:pt x="0" y="0"/>
                </a:moveTo>
                <a:lnTo>
                  <a:pt x="5705556" y="0"/>
                </a:lnTo>
                <a:lnTo>
                  <a:pt x="5705556" y="3795877"/>
                </a:lnTo>
                <a:lnTo>
                  <a:pt x="0" y="37958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24456" y="2471860"/>
            <a:ext cx="7903854" cy="5909538"/>
          </a:xfrm>
          <a:custGeom>
            <a:avLst/>
            <a:gdLst/>
            <a:ahLst/>
            <a:cxnLst/>
            <a:rect r="r" b="b" t="t" l="l"/>
            <a:pathLst>
              <a:path h="5909538" w="7903854">
                <a:moveTo>
                  <a:pt x="0" y="0"/>
                </a:moveTo>
                <a:lnTo>
                  <a:pt x="7903853" y="0"/>
                </a:lnTo>
                <a:lnTo>
                  <a:pt x="7903853" y="5909537"/>
                </a:lnTo>
                <a:lnTo>
                  <a:pt x="0" y="59095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4199" y="6297813"/>
            <a:ext cx="5766551" cy="3810183"/>
          </a:xfrm>
          <a:custGeom>
            <a:avLst/>
            <a:gdLst/>
            <a:ahLst/>
            <a:cxnLst/>
            <a:rect r="r" b="b" t="t" l="l"/>
            <a:pathLst>
              <a:path h="3810183" w="5766551">
                <a:moveTo>
                  <a:pt x="0" y="0"/>
                </a:moveTo>
                <a:lnTo>
                  <a:pt x="5766551" y="0"/>
                </a:lnTo>
                <a:lnTo>
                  <a:pt x="5766551" y="3810183"/>
                </a:lnTo>
                <a:lnTo>
                  <a:pt x="0" y="38101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89316" y="962357"/>
            <a:ext cx="1677413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73"/>
              </a:lnSpc>
              <a:spcBef>
                <a:spcPct val="0"/>
              </a:spcBef>
            </a:pPr>
            <a:r>
              <a:rPr lang="en-US" b="true" sz="6311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5. BEAMFORMING &amp; DOA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5124569" y="43823"/>
            <a:ext cx="28930470" cy="113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SDR ile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 Sinyal Analizi ve A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daptif, Konvansiyonel ve Hibrit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eamforming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Yöntemleriyle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ön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ulma Ç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alışmaları</a:t>
            </a:r>
          </a:p>
          <a:p>
            <a:pPr algn="ctr">
              <a:lnSpc>
                <a:spcPts val="48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74601" y="-1482083"/>
            <a:ext cx="12863233" cy="6470408"/>
          </a:xfrm>
          <a:custGeom>
            <a:avLst/>
            <a:gdLst/>
            <a:ahLst/>
            <a:cxnLst/>
            <a:rect r="r" b="b" t="t" l="l"/>
            <a:pathLst>
              <a:path h="6470408" w="12863233">
                <a:moveTo>
                  <a:pt x="0" y="0"/>
                </a:moveTo>
                <a:lnTo>
                  <a:pt x="12863232" y="0"/>
                </a:lnTo>
                <a:lnTo>
                  <a:pt x="12863232" y="6470408"/>
                </a:lnTo>
                <a:lnTo>
                  <a:pt x="0" y="6470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0699" y="8202905"/>
            <a:ext cx="3803373" cy="1592313"/>
          </a:xfrm>
          <a:custGeom>
            <a:avLst/>
            <a:gdLst/>
            <a:ahLst/>
            <a:cxnLst/>
            <a:rect r="r" b="b" t="t" l="l"/>
            <a:pathLst>
              <a:path h="1592313" w="3803373">
                <a:moveTo>
                  <a:pt x="0" y="0"/>
                </a:moveTo>
                <a:lnTo>
                  <a:pt x="3803373" y="0"/>
                </a:lnTo>
                <a:lnTo>
                  <a:pt x="3803373" y="1592312"/>
                </a:lnTo>
                <a:lnTo>
                  <a:pt x="0" y="1592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6000" r="0" b="-7285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46380" y="8530624"/>
            <a:ext cx="20336988" cy="3512752"/>
          </a:xfrm>
          <a:custGeom>
            <a:avLst/>
            <a:gdLst/>
            <a:ahLst/>
            <a:cxnLst/>
            <a:rect r="r" b="b" t="t" l="l"/>
            <a:pathLst>
              <a:path h="3512752" w="20336988">
                <a:moveTo>
                  <a:pt x="0" y="0"/>
                </a:moveTo>
                <a:lnTo>
                  <a:pt x="20336987" y="0"/>
                </a:lnTo>
                <a:lnTo>
                  <a:pt x="20336987" y="3512752"/>
                </a:lnTo>
                <a:lnTo>
                  <a:pt x="0" y="3512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6981" y="4022554"/>
            <a:ext cx="7930053" cy="5235746"/>
          </a:xfrm>
          <a:custGeom>
            <a:avLst/>
            <a:gdLst/>
            <a:ahLst/>
            <a:cxnLst/>
            <a:rect r="r" b="b" t="t" l="l"/>
            <a:pathLst>
              <a:path h="5235746" w="7930053">
                <a:moveTo>
                  <a:pt x="0" y="0"/>
                </a:moveTo>
                <a:lnTo>
                  <a:pt x="7930053" y="0"/>
                </a:lnTo>
                <a:lnTo>
                  <a:pt x="7930053" y="5235746"/>
                </a:lnTo>
                <a:lnTo>
                  <a:pt x="0" y="52357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22113" y="4232104"/>
            <a:ext cx="6065782" cy="3752626"/>
          </a:xfrm>
          <a:custGeom>
            <a:avLst/>
            <a:gdLst/>
            <a:ahLst/>
            <a:cxnLst/>
            <a:rect r="r" b="b" t="t" l="l"/>
            <a:pathLst>
              <a:path h="3752626" w="6065782">
                <a:moveTo>
                  <a:pt x="0" y="0"/>
                </a:moveTo>
                <a:lnTo>
                  <a:pt x="6065783" y="0"/>
                </a:lnTo>
                <a:lnTo>
                  <a:pt x="6065783" y="3752627"/>
                </a:lnTo>
                <a:lnTo>
                  <a:pt x="0" y="37526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5729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83587" y="1100658"/>
            <a:ext cx="1639288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34"/>
              </a:lnSpc>
              <a:spcBef>
                <a:spcPct val="0"/>
              </a:spcBef>
            </a:pPr>
            <a:r>
              <a:rPr lang="en-US" b="true" sz="6695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</a:t>
            </a:r>
            <a:r>
              <a:rPr lang="en-US" b="true" sz="6695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. HYBRID YÖNTEM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7536" y="2413657"/>
            <a:ext cx="12057347" cy="1542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2854" indent="-326427" lvl="1">
              <a:lnSpc>
                <a:spcPts val="4233"/>
              </a:lnSpc>
              <a:spcBef>
                <a:spcPct val="0"/>
              </a:spcBef>
              <a:buFont typeface="Arial"/>
              <a:buChar char="•"/>
            </a:pPr>
            <a:r>
              <a:rPr lang="en-US" sz="3023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023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mplitude + phase comparison (Digital+Analog)</a:t>
            </a:r>
          </a:p>
          <a:p>
            <a:pPr algn="l" marL="659269" indent="-329634" lvl="1">
              <a:lnSpc>
                <a:spcPts val="4275"/>
              </a:lnSpc>
              <a:spcBef>
                <a:spcPct val="0"/>
              </a:spcBef>
              <a:buFont typeface="Arial"/>
              <a:buChar char="•"/>
            </a:pPr>
            <a:r>
              <a:rPr lang="en-US" sz="3053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TRICK? CSV radiation pattern</a:t>
            </a:r>
          </a:p>
          <a:p>
            <a:pPr algn="ctr" marL="0" indent="0" lvl="0">
              <a:lnSpc>
                <a:spcPts val="3283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-5124569" y="43823"/>
            <a:ext cx="28930470" cy="113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SDR ile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 Sinyal Analizi ve A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daptif, Konvansiyonel ve Hibrit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eamforming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Yöntemleriyle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ön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ulma Ç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alışmaları</a:t>
            </a:r>
          </a:p>
          <a:p>
            <a:pPr algn="ctr">
              <a:lnSpc>
                <a:spcPts val="48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74601" y="-1482083"/>
            <a:ext cx="12863233" cy="6470408"/>
          </a:xfrm>
          <a:custGeom>
            <a:avLst/>
            <a:gdLst/>
            <a:ahLst/>
            <a:cxnLst/>
            <a:rect r="r" b="b" t="t" l="l"/>
            <a:pathLst>
              <a:path h="6470408" w="12863233">
                <a:moveTo>
                  <a:pt x="0" y="0"/>
                </a:moveTo>
                <a:lnTo>
                  <a:pt x="12863232" y="0"/>
                </a:lnTo>
                <a:lnTo>
                  <a:pt x="12863232" y="6470408"/>
                </a:lnTo>
                <a:lnTo>
                  <a:pt x="0" y="6470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0699" y="8202905"/>
            <a:ext cx="3803373" cy="1592313"/>
          </a:xfrm>
          <a:custGeom>
            <a:avLst/>
            <a:gdLst/>
            <a:ahLst/>
            <a:cxnLst/>
            <a:rect r="r" b="b" t="t" l="l"/>
            <a:pathLst>
              <a:path h="1592313" w="3803373">
                <a:moveTo>
                  <a:pt x="0" y="0"/>
                </a:moveTo>
                <a:lnTo>
                  <a:pt x="3803373" y="0"/>
                </a:lnTo>
                <a:lnTo>
                  <a:pt x="3803373" y="1592312"/>
                </a:lnTo>
                <a:lnTo>
                  <a:pt x="0" y="1592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6000" r="0" b="-7285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46380" y="8530624"/>
            <a:ext cx="20336988" cy="3512752"/>
          </a:xfrm>
          <a:custGeom>
            <a:avLst/>
            <a:gdLst/>
            <a:ahLst/>
            <a:cxnLst/>
            <a:rect r="r" b="b" t="t" l="l"/>
            <a:pathLst>
              <a:path h="3512752" w="20336988">
                <a:moveTo>
                  <a:pt x="0" y="0"/>
                </a:moveTo>
                <a:lnTo>
                  <a:pt x="20336987" y="0"/>
                </a:lnTo>
                <a:lnTo>
                  <a:pt x="20336987" y="3512752"/>
                </a:lnTo>
                <a:lnTo>
                  <a:pt x="0" y="3512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5591" y="2808180"/>
            <a:ext cx="12829141" cy="419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7394" indent="-418697" lvl="1">
              <a:lnSpc>
                <a:spcPts val="5430"/>
              </a:lnSpc>
              <a:buFont typeface="Arial"/>
              <a:buChar char="•"/>
            </a:pPr>
            <a:r>
              <a:rPr lang="en-US" sz="387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Adım 1: TX’ ten 2.4 GHz veri gönderimi</a:t>
            </a:r>
          </a:p>
          <a:p>
            <a:pPr algn="l" marL="837394" indent="-418697" lvl="1">
              <a:lnSpc>
                <a:spcPts val="5430"/>
              </a:lnSpc>
              <a:buFont typeface="Arial"/>
              <a:buChar char="•"/>
            </a:pPr>
            <a:r>
              <a:rPr lang="en-US" sz="387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Adım 2:  2 antenle RX</a:t>
            </a:r>
          </a:p>
          <a:p>
            <a:pPr algn="l" marL="837394" indent="-418697" lvl="1">
              <a:lnSpc>
                <a:spcPts val="5430"/>
              </a:lnSpc>
              <a:buFont typeface="Arial"/>
              <a:buChar char="•"/>
            </a:pPr>
            <a:r>
              <a:rPr lang="en-US" sz="387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Adım 3: </a:t>
            </a:r>
          </a:p>
          <a:p>
            <a:pPr algn="l">
              <a:lnSpc>
                <a:spcPts val="5430"/>
              </a:lnSpc>
            </a:pPr>
            <a:r>
              <a:rPr lang="en-US" sz="387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Faz farkı </a:t>
            </a:r>
          </a:p>
          <a:p>
            <a:pPr algn="l">
              <a:lnSpc>
                <a:spcPts val="5430"/>
              </a:lnSpc>
            </a:pPr>
            <a:r>
              <a:rPr lang="en-US" sz="387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Genlik farkı vs Pattern CSV </a:t>
            </a:r>
          </a:p>
          <a:p>
            <a:pPr algn="l" marL="837394" indent="-418697" lvl="1">
              <a:lnSpc>
                <a:spcPts val="5430"/>
              </a:lnSpc>
              <a:spcBef>
                <a:spcPct val="0"/>
              </a:spcBef>
              <a:buFont typeface="Arial"/>
              <a:buChar char="•"/>
            </a:pPr>
            <a:r>
              <a:rPr lang="en-US" sz="387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Adım 4: %75 faz,  %25 kazanç verisi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187581" y="3174570"/>
            <a:ext cx="3215437" cy="1330525"/>
          </a:xfrm>
          <a:custGeom>
            <a:avLst/>
            <a:gdLst/>
            <a:ahLst/>
            <a:cxnLst/>
            <a:rect r="r" b="b" t="t" l="l"/>
            <a:pathLst>
              <a:path h="1330525" w="3215437">
                <a:moveTo>
                  <a:pt x="0" y="0"/>
                </a:moveTo>
                <a:lnTo>
                  <a:pt x="3215436" y="0"/>
                </a:lnTo>
                <a:lnTo>
                  <a:pt x="3215436" y="1330526"/>
                </a:lnTo>
                <a:lnTo>
                  <a:pt x="0" y="13305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23440" y="3099966"/>
            <a:ext cx="3719768" cy="1355582"/>
          </a:xfrm>
          <a:custGeom>
            <a:avLst/>
            <a:gdLst/>
            <a:ahLst/>
            <a:cxnLst/>
            <a:rect r="r" b="b" t="t" l="l"/>
            <a:pathLst>
              <a:path h="1355582" w="3719768">
                <a:moveTo>
                  <a:pt x="0" y="0"/>
                </a:moveTo>
                <a:lnTo>
                  <a:pt x="3719768" y="0"/>
                </a:lnTo>
                <a:lnTo>
                  <a:pt x="3719768" y="1355582"/>
                </a:lnTo>
                <a:lnTo>
                  <a:pt x="0" y="13555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896" t="0" r="-789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04432" y="5055000"/>
            <a:ext cx="4432535" cy="1291895"/>
          </a:xfrm>
          <a:custGeom>
            <a:avLst/>
            <a:gdLst/>
            <a:ahLst/>
            <a:cxnLst/>
            <a:rect r="r" b="b" t="t" l="l"/>
            <a:pathLst>
              <a:path h="1291895" w="4432535">
                <a:moveTo>
                  <a:pt x="0" y="0"/>
                </a:moveTo>
                <a:lnTo>
                  <a:pt x="4432535" y="0"/>
                </a:lnTo>
                <a:lnTo>
                  <a:pt x="4432535" y="1291894"/>
                </a:lnTo>
                <a:lnTo>
                  <a:pt x="0" y="12918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84840" y="6880174"/>
            <a:ext cx="7071719" cy="1473275"/>
          </a:xfrm>
          <a:custGeom>
            <a:avLst/>
            <a:gdLst/>
            <a:ahLst/>
            <a:cxnLst/>
            <a:rect r="r" b="b" t="t" l="l"/>
            <a:pathLst>
              <a:path h="1473275" w="7071719">
                <a:moveTo>
                  <a:pt x="0" y="0"/>
                </a:moveTo>
                <a:lnTo>
                  <a:pt x="7071719" y="0"/>
                </a:lnTo>
                <a:lnTo>
                  <a:pt x="7071719" y="1473274"/>
                </a:lnTo>
                <a:lnTo>
                  <a:pt x="0" y="14732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73747" y="7183720"/>
            <a:ext cx="9713833" cy="1169729"/>
          </a:xfrm>
          <a:custGeom>
            <a:avLst/>
            <a:gdLst/>
            <a:ahLst/>
            <a:cxnLst/>
            <a:rect r="r" b="b" t="t" l="l"/>
            <a:pathLst>
              <a:path h="1169729" w="9713833">
                <a:moveTo>
                  <a:pt x="0" y="0"/>
                </a:moveTo>
                <a:lnTo>
                  <a:pt x="9713834" y="0"/>
                </a:lnTo>
                <a:lnTo>
                  <a:pt x="9713834" y="1169728"/>
                </a:lnTo>
                <a:lnTo>
                  <a:pt x="0" y="11697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83587" y="1100658"/>
            <a:ext cx="1639288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34"/>
              </a:lnSpc>
              <a:spcBef>
                <a:spcPct val="0"/>
              </a:spcBef>
            </a:pPr>
            <a:r>
              <a:rPr lang="en-US" b="true" sz="6695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</a:t>
            </a:r>
            <a:r>
              <a:rPr lang="en-US" b="true" sz="6695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. HYBRID YÖNTEM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5124569" y="43823"/>
            <a:ext cx="28930470" cy="113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SDR ile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 Sinyal Analizi ve A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daptif, Konvansiyonel ve Hibrit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eamforming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Yöntemleriyle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ön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ulma Ç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alışmaları</a:t>
            </a:r>
          </a:p>
          <a:p>
            <a:pPr algn="ctr">
              <a:lnSpc>
                <a:spcPts val="48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74601" y="-1482083"/>
            <a:ext cx="12863233" cy="6470408"/>
          </a:xfrm>
          <a:custGeom>
            <a:avLst/>
            <a:gdLst/>
            <a:ahLst/>
            <a:cxnLst/>
            <a:rect r="r" b="b" t="t" l="l"/>
            <a:pathLst>
              <a:path h="6470408" w="12863233">
                <a:moveTo>
                  <a:pt x="0" y="0"/>
                </a:moveTo>
                <a:lnTo>
                  <a:pt x="12863232" y="0"/>
                </a:lnTo>
                <a:lnTo>
                  <a:pt x="12863232" y="6470408"/>
                </a:lnTo>
                <a:lnTo>
                  <a:pt x="0" y="6470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0699" y="8202905"/>
            <a:ext cx="3803373" cy="1592313"/>
          </a:xfrm>
          <a:custGeom>
            <a:avLst/>
            <a:gdLst/>
            <a:ahLst/>
            <a:cxnLst/>
            <a:rect r="r" b="b" t="t" l="l"/>
            <a:pathLst>
              <a:path h="1592313" w="3803373">
                <a:moveTo>
                  <a:pt x="0" y="0"/>
                </a:moveTo>
                <a:lnTo>
                  <a:pt x="3803373" y="0"/>
                </a:lnTo>
                <a:lnTo>
                  <a:pt x="3803373" y="1592312"/>
                </a:lnTo>
                <a:lnTo>
                  <a:pt x="0" y="1592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6000" r="0" b="-7285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86135" y="8643382"/>
            <a:ext cx="20336988" cy="3512752"/>
          </a:xfrm>
          <a:custGeom>
            <a:avLst/>
            <a:gdLst/>
            <a:ahLst/>
            <a:cxnLst/>
            <a:rect r="r" b="b" t="t" l="l"/>
            <a:pathLst>
              <a:path h="3512752" w="20336988">
                <a:moveTo>
                  <a:pt x="0" y="0"/>
                </a:moveTo>
                <a:lnTo>
                  <a:pt x="20336988" y="0"/>
                </a:lnTo>
                <a:lnTo>
                  <a:pt x="20336988" y="3512753"/>
                </a:lnTo>
                <a:lnTo>
                  <a:pt x="0" y="35127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05438" y="2383319"/>
            <a:ext cx="7918635" cy="6070661"/>
          </a:xfrm>
          <a:custGeom>
            <a:avLst/>
            <a:gdLst/>
            <a:ahLst/>
            <a:cxnLst/>
            <a:rect r="r" b="b" t="t" l="l"/>
            <a:pathLst>
              <a:path h="6070661" w="7918635">
                <a:moveTo>
                  <a:pt x="0" y="0"/>
                </a:moveTo>
                <a:lnTo>
                  <a:pt x="7918634" y="0"/>
                </a:lnTo>
                <a:lnTo>
                  <a:pt x="7918634" y="6070661"/>
                </a:lnTo>
                <a:lnTo>
                  <a:pt x="0" y="60706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9" r="0" b="-12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4522" y="2535012"/>
            <a:ext cx="8516144" cy="6464049"/>
          </a:xfrm>
          <a:custGeom>
            <a:avLst/>
            <a:gdLst/>
            <a:ahLst/>
            <a:cxnLst/>
            <a:rect r="r" b="b" t="t" l="l"/>
            <a:pathLst>
              <a:path h="6464049" w="8516144">
                <a:moveTo>
                  <a:pt x="0" y="0"/>
                </a:moveTo>
                <a:lnTo>
                  <a:pt x="8516143" y="0"/>
                </a:lnTo>
                <a:lnTo>
                  <a:pt x="8516143" y="6464049"/>
                </a:lnTo>
                <a:lnTo>
                  <a:pt x="0" y="64640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79" r="0" b="-17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44954" y="1031867"/>
            <a:ext cx="1639288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34"/>
              </a:lnSpc>
              <a:spcBef>
                <a:spcPct val="0"/>
              </a:spcBef>
            </a:pPr>
            <a:r>
              <a:rPr lang="en-US" b="true" sz="6695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</a:t>
            </a:r>
            <a:r>
              <a:rPr lang="en-US" b="true" sz="6695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. HYBRID YÖNTEM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5124569" y="43823"/>
            <a:ext cx="28930470" cy="113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SDR ile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 Sinyal Analizi ve A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daptif, Konvansiyonel ve Hibrit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eamforming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Yöntemleriyle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ön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ulma Ç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alışmaları</a:t>
            </a:r>
          </a:p>
          <a:p>
            <a:pPr algn="ctr">
              <a:lnSpc>
                <a:spcPts val="48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74601" y="-1482083"/>
            <a:ext cx="12863233" cy="6470408"/>
          </a:xfrm>
          <a:custGeom>
            <a:avLst/>
            <a:gdLst/>
            <a:ahLst/>
            <a:cxnLst/>
            <a:rect r="r" b="b" t="t" l="l"/>
            <a:pathLst>
              <a:path h="6470408" w="12863233">
                <a:moveTo>
                  <a:pt x="0" y="0"/>
                </a:moveTo>
                <a:lnTo>
                  <a:pt x="12863232" y="0"/>
                </a:lnTo>
                <a:lnTo>
                  <a:pt x="12863232" y="6470408"/>
                </a:lnTo>
                <a:lnTo>
                  <a:pt x="0" y="6470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931" y="2228677"/>
            <a:ext cx="14214923" cy="4053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0"/>
              </a:lnSpc>
            </a:pP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Kalibrasyon(window tapering, array beamwidth)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</a:t>
            </a:r>
            <a:r>
              <a:rPr lang="en-US" sz="360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arası faz/amp offset düzeltmesi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CFO (Carrier Frequency Offset) </a:t>
            </a:r>
          </a:p>
          <a:p>
            <a:pPr algn="l">
              <a:lnSpc>
                <a:spcPts val="387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870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3870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120699" y="8202905"/>
            <a:ext cx="3803373" cy="1592313"/>
          </a:xfrm>
          <a:custGeom>
            <a:avLst/>
            <a:gdLst/>
            <a:ahLst/>
            <a:cxnLst/>
            <a:rect r="r" b="b" t="t" l="l"/>
            <a:pathLst>
              <a:path h="1592313" w="3803373">
                <a:moveTo>
                  <a:pt x="0" y="0"/>
                </a:moveTo>
                <a:lnTo>
                  <a:pt x="3803373" y="0"/>
                </a:lnTo>
                <a:lnTo>
                  <a:pt x="3803373" y="1592312"/>
                </a:lnTo>
                <a:lnTo>
                  <a:pt x="0" y="1592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6000" r="0" b="-7285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40862" y="8374812"/>
            <a:ext cx="20336988" cy="3512752"/>
          </a:xfrm>
          <a:custGeom>
            <a:avLst/>
            <a:gdLst/>
            <a:ahLst/>
            <a:cxnLst/>
            <a:rect r="r" b="b" t="t" l="l"/>
            <a:pathLst>
              <a:path h="3512752" w="20336988">
                <a:moveTo>
                  <a:pt x="0" y="0"/>
                </a:moveTo>
                <a:lnTo>
                  <a:pt x="20336988" y="0"/>
                </a:lnTo>
                <a:lnTo>
                  <a:pt x="20336988" y="3512752"/>
                </a:lnTo>
                <a:lnTo>
                  <a:pt x="0" y="3512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25278" y="5010288"/>
            <a:ext cx="3550614" cy="1338756"/>
          </a:xfrm>
          <a:custGeom>
            <a:avLst/>
            <a:gdLst/>
            <a:ahLst/>
            <a:cxnLst/>
            <a:rect r="r" b="b" t="t" l="l"/>
            <a:pathLst>
              <a:path h="1338756" w="3550614">
                <a:moveTo>
                  <a:pt x="0" y="0"/>
                </a:moveTo>
                <a:lnTo>
                  <a:pt x="3550614" y="0"/>
                </a:lnTo>
                <a:lnTo>
                  <a:pt x="3550614" y="1338756"/>
                </a:lnTo>
                <a:lnTo>
                  <a:pt x="0" y="13387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1856" y="4988325"/>
            <a:ext cx="7408930" cy="4412230"/>
          </a:xfrm>
          <a:custGeom>
            <a:avLst/>
            <a:gdLst/>
            <a:ahLst/>
            <a:cxnLst/>
            <a:rect r="r" b="b" t="t" l="l"/>
            <a:pathLst>
              <a:path h="4412230" w="7408930">
                <a:moveTo>
                  <a:pt x="0" y="0"/>
                </a:moveTo>
                <a:lnTo>
                  <a:pt x="7408930" y="0"/>
                </a:lnTo>
                <a:lnTo>
                  <a:pt x="7408930" y="4412230"/>
                </a:lnTo>
                <a:lnTo>
                  <a:pt x="0" y="44122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40" t="-3516" r="0" b="-544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50614" y="5010288"/>
            <a:ext cx="6482757" cy="4368304"/>
          </a:xfrm>
          <a:custGeom>
            <a:avLst/>
            <a:gdLst/>
            <a:ahLst/>
            <a:cxnLst/>
            <a:rect r="r" b="b" t="t" l="l"/>
            <a:pathLst>
              <a:path h="4368304" w="6482757">
                <a:moveTo>
                  <a:pt x="0" y="0"/>
                </a:moveTo>
                <a:lnTo>
                  <a:pt x="6482757" y="0"/>
                </a:lnTo>
                <a:lnTo>
                  <a:pt x="6482757" y="4368304"/>
                </a:lnTo>
                <a:lnTo>
                  <a:pt x="0" y="43683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603" t="-4041" r="-619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20909" y="4050169"/>
            <a:ext cx="8403164" cy="783706"/>
          </a:xfrm>
          <a:custGeom>
            <a:avLst/>
            <a:gdLst/>
            <a:ahLst/>
            <a:cxnLst/>
            <a:rect r="r" b="b" t="t" l="l"/>
            <a:pathLst>
              <a:path h="783706" w="8403164">
                <a:moveTo>
                  <a:pt x="0" y="0"/>
                </a:moveTo>
                <a:lnTo>
                  <a:pt x="8403163" y="0"/>
                </a:lnTo>
                <a:lnTo>
                  <a:pt x="8403163" y="783706"/>
                </a:lnTo>
                <a:lnTo>
                  <a:pt x="0" y="7837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4274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24469" y="1343261"/>
            <a:ext cx="1639288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34"/>
              </a:lnSpc>
              <a:spcBef>
                <a:spcPct val="0"/>
              </a:spcBef>
            </a:pPr>
            <a:r>
              <a:rPr lang="en-US" b="true" sz="6695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7</a:t>
            </a:r>
            <a:r>
              <a:rPr lang="en-US" b="true" sz="6695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. KALİBRASYON &amp; STABİLİZASYON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5124569" y="43823"/>
            <a:ext cx="28930470" cy="113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SDR ile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 Sinyal Analizi ve A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daptif, Konvansiyonel ve Hibrit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eamforming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Yöntemleriyle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ön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ulma Ç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alışmaları</a:t>
            </a:r>
          </a:p>
          <a:p>
            <a:pPr algn="ctr">
              <a:lnSpc>
                <a:spcPts val="48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74601" y="-1482083"/>
            <a:ext cx="12863233" cy="6470408"/>
          </a:xfrm>
          <a:custGeom>
            <a:avLst/>
            <a:gdLst/>
            <a:ahLst/>
            <a:cxnLst/>
            <a:rect r="r" b="b" t="t" l="l"/>
            <a:pathLst>
              <a:path h="6470408" w="12863233">
                <a:moveTo>
                  <a:pt x="0" y="0"/>
                </a:moveTo>
                <a:lnTo>
                  <a:pt x="12863232" y="0"/>
                </a:lnTo>
                <a:lnTo>
                  <a:pt x="12863232" y="6470408"/>
                </a:lnTo>
                <a:lnTo>
                  <a:pt x="0" y="6470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5456" y="2228677"/>
            <a:ext cx="14214923" cy="4053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0"/>
              </a:lnSpc>
            </a:pP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Kalibrasyon(window tapering, array beamwidth)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</a:t>
            </a:r>
            <a:r>
              <a:rPr lang="en-US" sz="360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arası faz/amp offset düzeltmesi(“calibrate, measure”)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CFO (Carrier Frequency Offset) </a:t>
            </a:r>
          </a:p>
          <a:p>
            <a:pPr algn="l">
              <a:lnSpc>
                <a:spcPts val="387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870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3870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120699" y="8202905"/>
            <a:ext cx="3803373" cy="1592313"/>
          </a:xfrm>
          <a:custGeom>
            <a:avLst/>
            <a:gdLst/>
            <a:ahLst/>
            <a:cxnLst/>
            <a:rect r="r" b="b" t="t" l="l"/>
            <a:pathLst>
              <a:path h="1592313" w="3803373">
                <a:moveTo>
                  <a:pt x="0" y="0"/>
                </a:moveTo>
                <a:lnTo>
                  <a:pt x="3803373" y="0"/>
                </a:lnTo>
                <a:lnTo>
                  <a:pt x="3803373" y="1592312"/>
                </a:lnTo>
                <a:lnTo>
                  <a:pt x="0" y="1592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6000" r="0" b="-7285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40862" y="8374812"/>
            <a:ext cx="20336988" cy="3512752"/>
          </a:xfrm>
          <a:custGeom>
            <a:avLst/>
            <a:gdLst/>
            <a:ahLst/>
            <a:cxnLst/>
            <a:rect r="r" b="b" t="t" l="l"/>
            <a:pathLst>
              <a:path h="3512752" w="20336988">
                <a:moveTo>
                  <a:pt x="0" y="0"/>
                </a:moveTo>
                <a:lnTo>
                  <a:pt x="20336988" y="0"/>
                </a:lnTo>
                <a:lnTo>
                  <a:pt x="20336988" y="3512752"/>
                </a:lnTo>
                <a:lnTo>
                  <a:pt x="0" y="3512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3730" y="5495046"/>
            <a:ext cx="11412231" cy="1574180"/>
          </a:xfrm>
          <a:custGeom>
            <a:avLst/>
            <a:gdLst/>
            <a:ahLst/>
            <a:cxnLst/>
            <a:rect r="r" b="b" t="t" l="l"/>
            <a:pathLst>
              <a:path h="1574180" w="11412231">
                <a:moveTo>
                  <a:pt x="0" y="0"/>
                </a:moveTo>
                <a:lnTo>
                  <a:pt x="11412232" y="0"/>
                </a:lnTo>
                <a:lnTo>
                  <a:pt x="11412232" y="1574180"/>
                </a:lnTo>
                <a:lnTo>
                  <a:pt x="0" y="15741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005" b="-2367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62721" y="5542439"/>
            <a:ext cx="5761351" cy="1479393"/>
          </a:xfrm>
          <a:custGeom>
            <a:avLst/>
            <a:gdLst/>
            <a:ahLst/>
            <a:cxnLst/>
            <a:rect r="r" b="b" t="t" l="l"/>
            <a:pathLst>
              <a:path h="1479393" w="5761351">
                <a:moveTo>
                  <a:pt x="0" y="0"/>
                </a:moveTo>
                <a:lnTo>
                  <a:pt x="5761351" y="0"/>
                </a:lnTo>
                <a:lnTo>
                  <a:pt x="5761351" y="1479394"/>
                </a:lnTo>
                <a:lnTo>
                  <a:pt x="0" y="14793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922" t="0" r="-192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3730" y="7553041"/>
            <a:ext cx="13180096" cy="2242176"/>
          </a:xfrm>
          <a:custGeom>
            <a:avLst/>
            <a:gdLst/>
            <a:ahLst/>
            <a:cxnLst/>
            <a:rect r="r" b="b" t="t" l="l"/>
            <a:pathLst>
              <a:path h="2242176" w="13180096">
                <a:moveTo>
                  <a:pt x="0" y="0"/>
                </a:moveTo>
                <a:lnTo>
                  <a:pt x="13180097" y="0"/>
                </a:lnTo>
                <a:lnTo>
                  <a:pt x="13180097" y="2242176"/>
                </a:lnTo>
                <a:lnTo>
                  <a:pt x="0" y="22421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24469" y="1343261"/>
            <a:ext cx="1639288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34"/>
              </a:lnSpc>
              <a:spcBef>
                <a:spcPct val="0"/>
              </a:spcBef>
            </a:pPr>
            <a:r>
              <a:rPr lang="en-US" b="true" sz="6695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7</a:t>
            </a:r>
            <a:r>
              <a:rPr lang="en-US" b="true" sz="6695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. KALİBRASYON &amp; STABİLİZASYON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5124569" y="43823"/>
            <a:ext cx="28930470" cy="113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SDR ile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 Sinyal Analizi ve A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daptif, Konvansiyonel ve Hibrit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eamforming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Yöntemleriyle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ön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ulma Ç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alışmaları</a:t>
            </a:r>
          </a:p>
          <a:p>
            <a:pPr algn="ctr">
              <a:lnSpc>
                <a:spcPts val="48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74601" y="-1482083"/>
            <a:ext cx="12863233" cy="6470408"/>
          </a:xfrm>
          <a:custGeom>
            <a:avLst/>
            <a:gdLst/>
            <a:ahLst/>
            <a:cxnLst/>
            <a:rect r="r" b="b" t="t" l="l"/>
            <a:pathLst>
              <a:path h="6470408" w="12863233">
                <a:moveTo>
                  <a:pt x="0" y="0"/>
                </a:moveTo>
                <a:lnTo>
                  <a:pt x="12863232" y="0"/>
                </a:lnTo>
                <a:lnTo>
                  <a:pt x="12863232" y="6470408"/>
                </a:lnTo>
                <a:lnTo>
                  <a:pt x="0" y="6470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0699" y="8202905"/>
            <a:ext cx="3803373" cy="1592313"/>
          </a:xfrm>
          <a:custGeom>
            <a:avLst/>
            <a:gdLst/>
            <a:ahLst/>
            <a:cxnLst/>
            <a:rect r="r" b="b" t="t" l="l"/>
            <a:pathLst>
              <a:path h="1592313" w="3803373">
                <a:moveTo>
                  <a:pt x="0" y="0"/>
                </a:moveTo>
                <a:lnTo>
                  <a:pt x="3803373" y="0"/>
                </a:lnTo>
                <a:lnTo>
                  <a:pt x="3803373" y="1592312"/>
                </a:lnTo>
                <a:lnTo>
                  <a:pt x="0" y="1592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6000" r="0" b="-7285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86135" y="8818050"/>
            <a:ext cx="20336988" cy="3512752"/>
          </a:xfrm>
          <a:custGeom>
            <a:avLst/>
            <a:gdLst/>
            <a:ahLst/>
            <a:cxnLst/>
            <a:rect r="r" b="b" t="t" l="l"/>
            <a:pathLst>
              <a:path h="3512752" w="20336988">
                <a:moveTo>
                  <a:pt x="0" y="0"/>
                </a:moveTo>
                <a:lnTo>
                  <a:pt x="20336988" y="0"/>
                </a:lnTo>
                <a:lnTo>
                  <a:pt x="20336988" y="3512752"/>
                </a:lnTo>
                <a:lnTo>
                  <a:pt x="0" y="3512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734198"/>
            <a:ext cx="3940164" cy="4623338"/>
          </a:xfrm>
          <a:custGeom>
            <a:avLst/>
            <a:gdLst/>
            <a:ahLst/>
            <a:cxnLst/>
            <a:rect r="r" b="b" t="t" l="l"/>
            <a:pathLst>
              <a:path h="4623338" w="3940164">
                <a:moveTo>
                  <a:pt x="0" y="0"/>
                </a:moveTo>
                <a:lnTo>
                  <a:pt x="3940164" y="0"/>
                </a:lnTo>
                <a:lnTo>
                  <a:pt x="3940164" y="4623337"/>
                </a:lnTo>
                <a:lnTo>
                  <a:pt x="0" y="46233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8794" r="-21003" b="-870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88457" y="3734198"/>
            <a:ext cx="4108152" cy="4629681"/>
          </a:xfrm>
          <a:custGeom>
            <a:avLst/>
            <a:gdLst/>
            <a:ahLst/>
            <a:cxnLst/>
            <a:rect r="r" b="b" t="t" l="l"/>
            <a:pathLst>
              <a:path h="4629681" w="4108152">
                <a:moveTo>
                  <a:pt x="0" y="0"/>
                </a:moveTo>
                <a:lnTo>
                  <a:pt x="4108152" y="0"/>
                </a:lnTo>
                <a:lnTo>
                  <a:pt x="4108152" y="4629681"/>
                </a:lnTo>
                <a:lnTo>
                  <a:pt x="0" y="46296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4733" r="-4785" b="-924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27632" y="3734198"/>
            <a:ext cx="3878743" cy="4647878"/>
          </a:xfrm>
          <a:custGeom>
            <a:avLst/>
            <a:gdLst/>
            <a:ahLst/>
            <a:cxnLst/>
            <a:rect r="r" b="b" t="t" l="l"/>
            <a:pathLst>
              <a:path h="4647878" w="3878743">
                <a:moveTo>
                  <a:pt x="0" y="0"/>
                </a:moveTo>
                <a:lnTo>
                  <a:pt x="3878744" y="0"/>
                </a:lnTo>
                <a:lnTo>
                  <a:pt x="3878744" y="4647878"/>
                </a:lnTo>
                <a:lnTo>
                  <a:pt x="0" y="46478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638" t="-36771" r="-1828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92126" y="3734198"/>
            <a:ext cx="3825271" cy="4629681"/>
          </a:xfrm>
          <a:custGeom>
            <a:avLst/>
            <a:gdLst/>
            <a:ahLst/>
            <a:cxnLst/>
            <a:rect r="r" b="b" t="t" l="l"/>
            <a:pathLst>
              <a:path h="4629681" w="3825271">
                <a:moveTo>
                  <a:pt x="0" y="0"/>
                </a:moveTo>
                <a:lnTo>
                  <a:pt x="3825271" y="0"/>
                </a:lnTo>
                <a:lnTo>
                  <a:pt x="3825271" y="4629681"/>
                </a:lnTo>
                <a:lnTo>
                  <a:pt x="0" y="46296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5990" t="-33535" r="-8647" b="-377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1192" y="1343261"/>
            <a:ext cx="1639288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34"/>
              </a:lnSpc>
              <a:spcBef>
                <a:spcPct val="0"/>
              </a:spcBef>
            </a:pPr>
            <a:r>
              <a:rPr lang="en-US" b="true" sz="6695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7</a:t>
            </a:r>
            <a:r>
              <a:rPr lang="en-US" b="true" sz="6695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. KALİBRASYON &amp; STABİLİZASYON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42246" y="1738049"/>
            <a:ext cx="5746604" cy="2440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1"/>
              </a:lnSpc>
            </a:pPr>
          </a:p>
          <a:p>
            <a:pPr algn="ctr">
              <a:lnSpc>
                <a:spcPts val="4701"/>
              </a:lnSpc>
              <a:spcBef>
                <a:spcPct val="0"/>
              </a:spcBef>
            </a:pPr>
            <a:r>
              <a:rPr lang="en-US" sz="335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1.Çubuk antenin dikey mesafesi</a:t>
            </a:r>
          </a:p>
          <a:p>
            <a:pPr algn="ctr">
              <a:lnSpc>
                <a:spcPts val="4701"/>
              </a:lnSpc>
              <a:spcBef>
                <a:spcPct val="0"/>
              </a:spcBef>
            </a:pPr>
            <a:r>
              <a:rPr lang="en-US" sz="335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2.Spiral antenler arası mesafe</a:t>
            </a:r>
          </a:p>
          <a:p>
            <a:pPr algn="ctr">
              <a:lnSpc>
                <a:spcPts val="4701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001570" y="2880588"/>
            <a:ext cx="5209611" cy="664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  <a:spcBef>
                <a:spcPct val="0"/>
              </a:spcBef>
            </a:pPr>
            <a:r>
              <a:rPr lang="en-US" sz="34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Açısal Doğrulama (AoA)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5124569" y="43823"/>
            <a:ext cx="28930470" cy="113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SDR ile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 Sinyal Analizi ve A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daptif, Konvansiyonel ve Hibrit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eamforming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Yöntemleriyle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ön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ulma Ç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alışmaları</a:t>
            </a:r>
          </a:p>
          <a:p>
            <a:pPr algn="ctr">
              <a:lnSpc>
                <a:spcPts val="48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74601" y="-1482083"/>
            <a:ext cx="12863233" cy="6470408"/>
          </a:xfrm>
          <a:custGeom>
            <a:avLst/>
            <a:gdLst/>
            <a:ahLst/>
            <a:cxnLst/>
            <a:rect r="r" b="b" t="t" l="l"/>
            <a:pathLst>
              <a:path h="6470408" w="12863233">
                <a:moveTo>
                  <a:pt x="0" y="0"/>
                </a:moveTo>
                <a:lnTo>
                  <a:pt x="12863232" y="0"/>
                </a:lnTo>
                <a:lnTo>
                  <a:pt x="12863232" y="6470408"/>
                </a:lnTo>
                <a:lnTo>
                  <a:pt x="0" y="6470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655252"/>
            <a:ext cx="15291242" cy="6958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8316" indent="-439158" lvl="1">
              <a:lnSpc>
                <a:spcPts val="6102"/>
              </a:lnSpc>
              <a:buFont typeface="Arial"/>
              <a:buChar char="•"/>
            </a:pPr>
            <a:r>
              <a:rPr lang="en-US" sz="406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vs GNU Radio </a:t>
            </a:r>
          </a:p>
          <a:p>
            <a:pPr algn="l" marL="878316" indent="-439158" lvl="1">
              <a:lnSpc>
                <a:spcPts val="6102"/>
              </a:lnSpc>
              <a:buFont typeface="Arial"/>
              <a:buChar char="•"/>
            </a:pPr>
            <a:r>
              <a:rPr lang="en-US" sz="406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Bartlett, MVDR, Hibrid beamforming</a:t>
            </a:r>
          </a:p>
          <a:p>
            <a:pPr algn="l" marL="878316" indent="-439158" lvl="1">
              <a:lnSpc>
                <a:spcPts val="6102"/>
              </a:lnSpc>
              <a:buFont typeface="Arial"/>
              <a:buChar char="•"/>
            </a:pPr>
            <a:r>
              <a:rPr lang="en-US" sz="406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Hatalar? </a:t>
            </a:r>
          </a:p>
          <a:p>
            <a:pPr algn="l" marL="1756632" indent="-585544" lvl="2">
              <a:lnSpc>
                <a:spcPts val="6102"/>
              </a:lnSpc>
              <a:buFont typeface="Arial"/>
              <a:buChar char="⚬"/>
            </a:pPr>
            <a:r>
              <a:rPr lang="en-US" sz="406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Çok yollu yayılım</a:t>
            </a:r>
          </a:p>
          <a:p>
            <a:pPr algn="l" marL="1756632" indent="-585544" lvl="2">
              <a:lnSpc>
                <a:spcPts val="6102"/>
              </a:lnSpc>
              <a:buFont typeface="Arial"/>
              <a:buChar char="⚬"/>
            </a:pPr>
            <a:r>
              <a:rPr lang="en-US" sz="406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Düşük Kalibrasyon</a:t>
            </a:r>
          </a:p>
          <a:p>
            <a:pPr algn="l" marL="1756632" indent="-585544" lvl="2">
              <a:lnSpc>
                <a:spcPts val="6102"/>
              </a:lnSpc>
              <a:buFont typeface="Arial"/>
              <a:buChar char="⚬"/>
            </a:pPr>
            <a:r>
              <a:rPr lang="en-US" sz="406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CFO, saat kaymaları</a:t>
            </a:r>
          </a:p>
          <a:p>
            <a:pPr algn="l" marL="1756632" indent="-585544" lvl="2">
              <a:lnSpc>
                <a:spcPts val="6102"/>
              </a:lnSpc>
              <a:buFont typeface="Arial"/>
              <a:buChar char="⚬"/>
            </a:pPr>
            <a:r>
              <a:rPr lang="en-US" sz="406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Anten Aralığı</a:t>
            </a:r>
          </a:p>
          <a:p>
            <a:pPr algn="l">
              <a:lnSpc>
                <a:spcPts val="6102"/>
              </a:lnSpc>
            </a:pPr>
          </a:p>
          <a:p>
            <a:pPr algn="l">
              <a:lnSpc>
                <a:spcPts val="6102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82227" y="1496245"/>
            <a:ext cx="17516876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87"/>
              </a:lnSpc>
              <a:spcBef>
                <a:spcPct val="0"/>
              </a:spcBef>
            </a:pPr>
            <a:r>
              <a:rPr lang="en-US" b="true" sz="6406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8.KARŞILAŞTIRMALAR &amp; HATALAR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120699" y="8202905"/>
            <a:ext cx="3803373" cy="1592313"/>
          </a:xfrm>
          <a:custGeom>
            <a:avLst/>
            <a:gdLst/>
            <a:ahLst/>
            <a:cxnLst/>
            <a:rect r="r" b="b" t="t" l="l"/>
            <a:pathLst>
              <a:path h="1592313" w="3803373">
                <a:moveTo>
                  <a:pt x="0" y="0"/>
                </a:moveTo>
                <a:lnTo>
                  <a:pt x="3803373" y="0"/>
                </a:lnTo>
                <a:lnTo>
                  <a:pt x="3803373" y="1592312"/>
                </a:lnTo>
                <a:lnTo>
                  <a:pt x="0" y="1592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6000" r="0" b="-7285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46380" y="8530624"/>
            <a:ext cx="20336988" cy="3512752"/>
          </a:xfrm>
          <a:custGeom>
            <a:avLst/>
            <a:gdLst/>
            <a:ahLst/>
            <a:cxnLst/>
            <a:rect r="r" b="b" t="t" l="l"/>
            <a:pathLst>
              <a:path h="3512752" w="20336988">
                <a:moveTo>
                  <a:pt x="0" y="0"/>
                </a:moveTo>
                <a:lnTo>
                  <a:pt x="20336987" y="0"/>
                </a:lnTo>
                <a:lnTo>
                  <a:pt x="20336987" y="3512752"/>
                </a:lnTo>
                <a:lnTo>
                  <a:pt x="0" y="3512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5124569" y="43823"/>
            <a:ext cx="28930470" cy="113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SDR ile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 Sinyal Analizi ve A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daptif, Konvansiyonel ve Hibrit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eamforming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Yöntemleriyle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ön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ulma Ç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alışmaları</a:t>
            </a:r>
          </a:p>
          <a:p>
            <a:pPr algn="ctr">
              <a:lnSpc>
                <a:spcPts val="48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12371" y="1145762"/>
            <a:ext cx="10863257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86"/>
              </a:lnSpc>
              <a:spcBef>
                <a:spcPct val="0"/>
              </a:spcBef>
            </a:pPr>
            <a:r>
              <a:rPr lang="en-US" b="true" sz="7655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1.GİRİŞ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80235" y="300358"/>
            <a:ext cx="2732639" cy="997804"/>
            <a:chOff x="0" y="0"/>
            <a:chExt cx="1554568" cy="5676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4568" cy="567639"/>
            </a:xfrm>
            <a:custGeom>
              <a:avLst/>
              <a:gdLst/>
              <a:ahLst/>
              <a:cxnLst/>
              <a:rect r="r" b="b" t="t" l="l"/>
              <a:pathLst>
                <a:path h="567639" w="1554568">
                  <a:moveTo>
                    <a:pt x="0" y="0"/>
                  </a:moveTo>
                  <a:lnTo>
                    <a:pt x="1554568" y="0"/>
                  </a:lnTo>
                  <a:lnTo>
                    <a:pt x="1554568" y="567639"/>
                  </a:lnTo>
                  <a:lnTo>
                    <a:pt x="0" y="567639"/>
                  </a:lnTo>
                  <a:close/>
                </a:path>
              </a:pathLst>
            </a:custGeom>
            <a:solidFill>
              <a:srgbClr val="FBFB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54568" cy="6057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20699" y="8202905"/>
            <a:ext cx="3803373" cy="1592313"/>
          </a:xfrm>
          <a:custGeom>
            <a:avLst/>
            <a:gdLst/>
            <a:ahLst/>
            <a:cxnLst/>
            <a:rect r="r" b="b" t="t" l="l"/>
            <a:pathLst>
              <a:path h="1592313" w="3803373">
                <a:moveTo>
                  <a:pt x="0" y="0"/>
                </a:moveTo>
                <a:lnTo>
                  <a:pt x="3803373" y="0"/>
                </a:lnTo>
                <a:lnTo>
                  <a:pt x="3803373" y="1592312"/>
                </a:lnTo>
                <a:lnTo>
                  <a:pt x="0" y="1592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000" r="0" b="-7285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21039" y="4043927"/>
            <a:ext cx="731749" cy="729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546"/>
              </a:lnSpc>
              <a:spcBef>
                <a:spcPct val="0"/>
              </a:spcBef>
            </a:pPr>
            <a:r>
              <a:rPr lang="en-US" b="true" sz="3532" u="non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91247" y="4043927"/>
            <a:ext cx="731749" cy="729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546"/>
              </a:lnSpc>
              <a:spcBef>
                <a:spcPct val="0"/>
              </a:spcBef>
            </a:pPr>
            <a:r>
              <a:rPr lang="en-US" b="true" sz="3532" u="non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34182" y="4043927"/>
            <a:ext cx="731749" cy="729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546"/>
              </a:lnSpc>
              <a:spcBef>
                <a:spcPct val="0"/>
              </a:spcBef>
            </a:pPr>
            <a:r>
              <a:rPr lang="en-US" b="true" sz="3532" u="non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56143" y="4043927"/>
            <a:ext cx="731749" cy="729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546"/>
              </a:lnSpc>
              <a:spcBef>
                <a:spcPct val="0"/>
              </a:spcBef>
            </a:pPr>
            <a:r>
              <a:rPr lang="en-US" b="true" sz="3532" u="non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042065"/>
            <a:ext cx="18211587" cy="424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4"/>
              </a:lnSpc>
            </a:pPr>
          </a:p>
          <a:p>
            <a:pPr algn="l" marL="681437" indent="-340719" lvl="1">
              <a:lnSpc>
                <a:spcPts val="4734"/>
              </a:lnSpc>
              <a:buFont typeface="Arial"/>
              <a:buChar char="•"/>
            </a:pPr>
            <a:r>
              <a:rPr lang="en-US" sz="3156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SDR ile </a:t>
            </a:r>
            <a:r>
              <a:rPr lang="en-US" sz="3156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 sinyali analizi &amp; Sinyal yön tespiti</a:t>
            </a:r>
          </a:p>
          <a:p>
            <a:pPr algn="l" marL="681437" indent="-340719" lvl="1">
              <a:lnSpc>
                <a:spcPts val="4734"/>
              </a:lnSpc>
              <a:buFont typeface="Arial"/>
              <a:buChar char="•"/>
            </a:pPr>
            <a:r>
              <a:rPr lang="en-US" sz="3156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&amp; GNU Radio </a:t>
            </a:r>
          </a:p>
          <a:p>
            <a:pPr algn="l" marL="681437" indent="-340719" lvl="1">
              <a:lnSpc>
                <a:spcPts val="4734"/>
              </a:lnSpc>
              <a:buFont typeface="Arial"/>
              <a:buChar char="•"/>
            </a:pPr>
            <a:r>
              <a:rPr lang="en-US" sz="3156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Geniş bant tarama (70MHz-6GHz)</a:t>
            </a:r>
          </a:p>
          <a:p>
            <a:pPr algn="l" marL="681437" indent="-340719" lvl="1">
              <a:lnSpc>
                <a:spcPts val="4734"/>
              </a:lnSpc>
              <a:spcBef>
                <a:spcPct val="0"/>
              </a:spcBef>
              <a:buFont typeface="Arial"/>
              <a:buChar char="•"/>
            </a:pPr>
            <a:r>
              <a:rPr lang="en-US" sz="3156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Bartlett(konvansiyonel), MVDR(adaptif), hibrit(faz + genlik) DoA</a:t>
            </a:r>
          </a:p>
          <a:p>
            <a:pPr algn="l">
              <a:lnSpc>
                <a:spcPts val="4734"/>
              </a:lnSpc>
              <a:spcBef>
                <a:spcPct val="0"/>
              </a:spcBef>
            </a:pPr>
          </a:p>
          <a:p>
            <a:pPr algn="l">
              <a:lnSpc>
                <a:spcPts val="4734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546380" y="8530624"/>
            <a:ext cx="20336988" cy="3512752"/>
          </a:xfrm>
          <a:custGeom>
            <a:avLst/>
            <a:gdLst/>
            <a:ahLst/>
            <a:cxnLst/>
            <a:rect r="r" b="b" t="t" l="l"/>
            <a:pathLst>
              <a:path h="3512752" w="20336988">
                <a:moveTo>
                  <a:pt x="0" y="0"/>
                </a:moveTo>
                <a:lnTo>
                  <a:pt x="20336987" y="0"/>
                </a:lnTo>
                <a:lnTo>
                  <a:pt x="20336987" y="3512752"/>
                </a:lnTo>
                <a:lnTo>
                  <a:pt x="0" y="3512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74601" y="-1482083"/>
            <a:ext cx="12863233" cy="6470408"/>
          </a:xfrm>
          <a:custGeom>
            <a:avLst/>
            <a:gdLst/>
            <a:ahLst/>
            <a:cxnLst/>
            <a:rect r="r" b="b" t="t" l="l"/>
            <a:pathLst>
              <a:path h="6470408" w="12863233">
                <a:moveTo>
                  <a:pt x="0" y="0"/>
                </a:moveTo>
                <a:lnTo>
                  <a:pt x="12863232" y="0"/>
                </a:lnTo>
                <a:lnTo>
                  <a:pt x="12863232" y="6470408"/>
                </a:lnTo>
                <a:lnTo>
                  <a:pt x="0" y="6470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-5124569" y="43823"/>
            <a:ext cx="28930470" cy="113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SDR ile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 Sinyal Analizi ve A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daptif, Konvansiyonel ve Hibrit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eamforming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Yöntemleriyle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ön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ulma Ç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alışmaları</a:t>
            </a:r>
          </a:p>
          <a:p>
            <a:pPr algn="ctr">
              <a:lnSpc>
                <a:spcPts val="4830"/>
              </a:lnSpc>
              <a:spcBef>
                <a:spcPct val="0"/>
              </a:spcBef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117675" y="5743115"/>
            <a:ext cx="3882968" cy="3882968"/>
          </a:xfrm>
          <a:custGeom>
            <a:avLst/>
            <a:gdLst/>
            <a:ahLst/>
            <a:cxnLst/>
            <a:rect r="r" b="b" t="t" l="l"/>
            <a:pathLst>
              <a:path h="3882968" w="3882968">
                <a:moveTo>
                  <a:pt x="0" y="0"/>
                </a:moveTo>
                <a:lnTo>
                  <a:pt x="3882968" y="0"/>
                </a:lnTo>
                <a:lnTo>
                  <a:pt x="3882968" y="3882968"/>
                </a:lnTo>
                <a:lnTo>
                  <a:pt x="0" y="38829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021039" y="5798550"/>
            <a:ext cx="5976580" cy="3772097"/>
          </a:xfrm>
          <a:custGeom>
            <a:avLst/>
            <a:gdLst/>
            <a:ahLst/>
            <a:cxnLst/>
            <a:rect r="r" b="b" t="t" l="l"/>
            <a:pathLst>
              <a:path h="3772097" w="5976580">
                <a:moveTo>
                  <a:pt x="0" y="0"/>
                </a:moveTo>
                <a:lnTo>
                  <a:pt x="5976580" y="0"/>
                </a:lnTo>
                <a:lnTo>
                  <a:pt x="5976580" y="3772097"/>
                </a:lnTo>
                <a:lnTo>
                  <a:pt x="0" y="37720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6968" b="-27112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74601" y="-1482083"/>
            <a:ext cx="12863233" cy="6470408"/>
          </a:xfrm>
          <a:custGeom>
            <a:avLst/>
            <a:gdLst/>
            <a:ahLst/>
            <a:cxnLst/>
            <a:rect r="r" b="b" t="t" l="l"/>
            <a:pathLst>
              <a:path h="6470408" w="12863233">
                <a:moveTo>
                  <a:pt x="0" y="0"/>
                </a:moveTo>
                <a:lnTo>
                  <a:pt x="12863232" y="0"/>
                </a:lnTo>
                <a:lnTo>
                  <a:pt x="12863232" y="6470408"/>
                </a:lnTo>
                <a:lnTo>
                  <a:pt x="0" y="6470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5411" y="3277405"/>
            <a:ext cx="15566975" cy="734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4151" indent="-467075" lvl="1">
              <a:lnSpc>
                <a:spcPts val="6490"/>
              </a:lnSpc>
              <a:buFont typeface="Arial"/>
              <a:buChar char="•"/>
            </a:pPr>
            <a:r>
              <a:rPr lang="en-US" sz="4326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SDR yazılım donanım testi </a:t>
            </a:r>
          </a:p>
          <a:p>
            <a:pPr algn="l" marL="934151" indent="-467075" lvl="1">
              <a:lnSpc>
                <a:spcPts val="6490"/>
              </a:lnSpc>
              <a:buFont typeface="Arial"/>
              <a:buChar char="•"/>
            </a:pPr>
            <a:r>
              <a:rPr lang="en-US" sz="4326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 sinyal işleme, beamforming, spektrum analizi</a:t>
            </a:r>
          </a:p>
          <a:p>
            <a:pPr algn="l" marL="934151" indent="-467075" lvl="1">
              <a:lnSpc>
                <a:spcPts val="6490"/>
              </a:lnSpc>
              <a:buFont typeface="Arial"/>
              <a:buChar char="•"/>
            </a:pPr>
            <a:r>
              <a:rPr lang="en-US" sz="4326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Anten dizilimi &amp; kalibrasyon</a:t>
            </a:r>
          </a:p>
          <a:p>
            <a:pPr algn="l" marL="934151" indent="-467075" lvl="1">
              <a:lnSpc>
                <a:spcPts val="6490"/>
              </a:lnSpc>
              <a:buFont typeface="Arial"/>
              <a:buChar char="•"/>
            </a:pPr>
            <a:r>
              <a:rPr lang="en-US" sz="4326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Filtreleme &amp; Gürültü Azaltma</a:t>
            </a:r>
          </a:p>
          <a:p>
            <a:pPr algn="l" marL="934151" indent="-467075" lvl="1">
              <a:lnSpc>
                <a:spcPts val="6490"/>
              </a:lnSpc>
              <a:buFont typeface="Arial"/>
              <a:buChar char="•"/>
            </a:pPr>
            <a:r>
              <a:rPr lang="en-US" sz="4326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FPGA &amp; Gerçek zamanlı işleme &amp; GUI</a:t>
            </a:r>
          </a:p>
          <a:p>
            <a:pPr algn="l" marL="934151" indent="-467075" lvl="1">
              <a:lnSpc>
                <a:spcPts val="6490"/>
              </a:lnSpc>
              <a:buFont typeface="Arial"/>
              <a:buChar char="•"/>
            </a:pPr>
            <a:r>
              <a:rPr lang="en-US" sz="4326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Gelişmiş DOA</a:t>
            </a:r>
          </a:p>
          <a:p>
            <a:pPr algn="l">
              <a:lnSpc>
                <a:spcPts val="6490"/>
              </a:lnSpc>
            </a:pPr>
          </a:p>
          <a:p>
            <a:pPr algn="l">
              <a:lnSpc>
                <a:spcPts val="6490"/>
              </a:lnSpc>
            </a:pPr>
          </a:p>
          <a:p>
            <a:pPr algn="l">
              <a:lnSpc>
                <a:spcPts val="649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71124" y="1916017"/>
            <a:ext cx="17516876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86"/>
              </a:lnSpc>
              <a:spcBef>
                <a:spcPct val="0"/>
              </a:spcBef>
            </a:pPr>
            <a:r>
              <a:rPr lang="en-US" b="true" sz="7655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9. SONUÇ &amp; ÖNERİLER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120699" y="8202905"/>
            <a:ext cx="3803373" cy="1592313"/>
          </a:xfrm>
          <a:custGeom>
            <a:avLst/>
            <a:gdLst/>
            <a:ahLst/>
            <a:cxnLst/>
            <a:rect r="r" b="b" t="t" l="l"/>
            <a:pathLst>
              <a:path h="1592313" w="3803373">
                <a:moveTo>
                  <a:pt x="0" y="0"/>
                </a:moveTo>
                <a:lnTo>
                  <a:pt x="3803373" y="0"/>
                </a:lnTo>
                <a:lnTo>
                  <a:pt x="3803373" y="1592312"/>
                </a:lnTo>
                <a:lnTo>
                  <a:pt x="0" y="1592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6000" r="0" b="-7285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46380" y="8530624"/>
            <a:ext cx="20336988" cy="3512752"/>
          </a:xfrm>
          <a:custGeom>
            <a:avLst/>
            <a:gdLst/>
            <a:ahLst/>
            <a:cxnLst/>
            <a:rect r="r" b="b" t="t" l="l"/>
            <a:pathLst>
              <a:path h="3512752" w="20336988">
                <a:moveTo>
                  <a:pt x="0" y="0"/>
                </a:moveTo>
                <a:lnTo>
                  <a:pt x="20336987" y="0"/>
                </a:lnTo>
                <a:lnTo>
                  <a:pt x="20336987" y="3512752"/>
                </a:lnTo>
                <a:lnTo>
                  <a:pt x="0" y="3512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5124569" y="43823"/>
            <a:ext cx="28930470" cy="113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SDR ile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 Sinyal Analizi ve A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daptif, Konvansiyonel ve Hibrit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eamforming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Yöntemleriyle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ön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ulma Ç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alışmaları</a:t>
            </a:r>
          </a:p>
          <a:p>
            <a:pPr algn="ctr">
              <a:lnSpc>
                <a:spcPts val="48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74601" y="-1482083"/>
            <a:ext cx="12863233" cy="6470408"/>
          </a:xfrm>
          <a:custGeom>
            <a:avLst/>
            <a:gdLst/>
            <a:ahLst/>
            <a:cxnLst/>
            <a:rect r="r" b="b" t="t" l="l"/>
            <a:pathLst>
              <a:path h="6470408" w="12863233">
                <a:moveTo>
                  <a:pt x="0" y="0"/>
                </a:moveTo>
                <a:lnTo>
                  <a:pt x="12863232" y="0"/>
                </a:lnTo>
                <a:lnTo>
                  <a:pt x="12863232" y="6470408"/>
                </a:lnTo>
                <a:lnTo>
                  <a:pt x="0" y="6470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0699" y="8202905"/>
            <a:ext cx="3803373" cy="1592313"/>
          </a:xfrm>
          <a:custGeom>
            <a:avLst/>
            <a:gdLst/>
            <a:ahLst/>
            <a:cxnLst/>
            <a:rect r="r" b="b" t="t" l="l"/>
            <a:pathLst>
              <a:path h="1592313" w="3803373">
                <a:moveTo>
                  <a:pt x="0" y="0"/>
                </a:moveTo>
                <a:lnTo>
                  <a:pt x="3803373" y="0"/>
                </a:lnTo>
                <a:lnTo>
                  <a:pt x="3803373" y="1592312"/>
                </a:lnTo>
                <a:lnTo>
                  <a:pt x="0" y="1592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6000" r="0" b="-7285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46380" y="8530624"/>
            <a:ext cx="20336988" cy="3512752"/>
          </a:xfrm>
          <a:custGeom>
            <a:avLst/>
            <a:gdLst/>
            <a:ahLst/>
            <a:cxnLst/>
            <a:rect r="r" b="b" t="t" l="l"/>
            <a:pathLst>
              <a:path h="3512752" w="20336988">
                <a:moveTo>
                  <a:pt x="0" y="0"/>
                </a:moveTo>
                <a:lnTo>
                  <a:pt x="20336987" y="0"/>
                </a:lnTo>
                <a:lnTo>
                  <a:pt x="20336987" y="3512752"/>
                </a:lnTo>
                <a:lnTo>
                  <a:pt x="0" y="3512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2364" y="2339605"/>
            <a:ext cx="17516876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86"/>
              </a:lnSpc>
              <a:spcBef>
                <a:spcPct val="0"/>
              </a:spcBef>
            </a:pPr>
            <a:r>
              <a:rPr lang="en-US" b="true" sz="7655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10.KAYNAKÇA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5109441" y="149720"/>
            <a:ext cx="28930470" cy="113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SDR ile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 Sinyal Analizi ve A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daptif, Konvansiyonel ve Hibrit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eamforming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Yöntemleriyle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ön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ulma Ç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alışmaları</a:t>
            </a:r>
          </a:p>
          <a:p>
            <a:pPr algn="ctr">
              <a:lnSpc>
                <a:spcPts val="483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87881" y="4231700"/>
            <a:ext cx="16902600" cy="1706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7"/>
              </a:lnSpc>
              <a:spcBef>
                <a:spcPct val="0"/>
              </a:spcBef>
            </a:pPr>
            <a:r>
              <a:rPr lang="en-US" sz="293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PySDR: A Guide to SDR and DSP Using Python, Sampling Fundamentals bölümü. (https://pysdr.org/)</a:t>
            </a:r>
          </a:p>
          <a:p>
            <a:pPr algn="l">
              <a:lnSpc>
                <a:spcPts val="4407"/>
              </a:lnSpc>
              <a:spcBef>
                <a:spcPct val="0"/>
              </a:spcBef>
            </a:pPr>
            <a:r>
              <a:rPr lang="en-US" sz="293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[2] C. A. Balanis, Antenna Theory: Analysis and Design, Wiley, 3rd Ed.</a:t>
            </a:r>
          </a:p>
          <a:p>
            <a:pPr algn="l">
              <a:lnSpc>
                <a:spcPts val="4407"/>
              </a:lnSpc>
              <a:spcBef>
                <a:spcPct val="0"/>
              </a:spcBef>
            </a:pPr>
            <a:r>
              <a:rPr lang="en-US" sz="293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[3] MathWorks Documentation, Element and Array Radiation Patterns and Responses.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74601" y="-1482083"/>
            <a:ext cx="12863233" cy="6470408"/>
          </a:xfrm>
          <a:custGeom>
            <a:avLst/>
            <a:gdLst/>
            <a:ahLst/>
            <a:cxnLst/>
            <a:rect r="r" b="b" t="t" l="l"/>
            <a:pathLst>
              <a:path h="6470408" w="12863233">
                <a:moveTo>
                  <a:pt x="0" y="0"/>
                </a:moveTo>
                <a:lnTo>
                  <a:pt x="12863232" y="0"/>
                </a:lnTo>
                <a:lnTo>
                  <a:pt x="12863232" y="6470408"/>
                </a:lnTo>
                <a:lnTo>
                  <a:pt x="0" y="6470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46389" y="3394569"/>
            <a:ext cx="12659388" cy="225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523"/>
              </a:lnSpc>
              <a:spcBef>
                <a:spcPct val="0"/>
              </a:spcBef>
            </a:pPr>
            <a:r>
              <a:rPr lang="en-US" b="true" sz="11802" u="none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TEŞEKKÜRLER!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49806" y="2685048"/>
            <a:ext cx="11388388" cy="63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7"/>
              </a:lnSpc>
            </a:pPr>
            <a:r>
              <a:rPr lang="en-US" b="true" sz="3924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DINLEDIĞINIZ IÇIN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80235" y="300358"/>
            <a:ext cx="2732639" cy="997804"/>
            <a:chOff x="0" y="0"/>
            <a:chExt cx="1554568" cy="5676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4568" cy="567639"/>
            </a:xfrm>
            <a:custGeom>
              <a:avLst/>
              <a:gdLst/>
              <a:ahLst/>
              <a:cxnLst/>
              <a:rect r="r" b="b" t="t" l="l"/>
              <a:pathLst>
                <a:path h="567639" w="1554568">
                  <a:moveTo>
                    <a:pt x="0" y="0"/>
                  </a:moveTo>
                  <a:lnTo>
                    <a:pt x="1554568" y="0"/>
                  </a:lnTo>
                  <a:lnTo>
                    <a:pt x="1554568" y="567639"/>
                  </a:lnTo>
                  <a:lnTo>
                    <a:pt x="0" y="567639"/>
                  </a:lnTo>
                  <a:close/>
                </a:path>
              </a:pathLst>
            </a:custGeom>
            <a:solidFill>
              <a:srgbClr val="FBFBF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54568" cy="6057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8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120699" y="8202905"/>
            <a:ext cx="3803373" cy="1592313"/>
          </a:xfrm>
          <a:custGeom>
            <a:avLst/>
            <a:gdLst/>
            <a:ahLst/>
            <a:cxnLst/>
            <a:rect r="r" b="b" t="t" l="l"/>
            <a:pathLst>
              <a:path h="1592313" w="3803373">
                <a:moveTo>
                  <a:pt x="0" y="0"/>
                </a:moveTo>
                <a:lnTo>
                  <a:pt x="3803373" y="0"/>
                </a:lnTo>
                <a:lnTo>
                  <a:pt x="3803373" y="1592312"/>
                </a:lnTo>
                <a:lnTo>
                  <a:pt x="0" y="1592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6000" r="0" b="-7285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546380" y="8530624"/>
            <a:ext cx="20336988" cy="3512752"/>
          </a:xfrm>
          <a:custGeom>
            <a:avLst/>
            <a:gdLst/>
            <a:ahLst/>
            <a:cxnLst/>
            <a:rect r="r" b="b" t="t" l="l"/>
            <a:pathLst>
              <a:path h="3512752" w="20336988">
                <a:moveTo>
                  <a:pt x="0" y="0"/>
                </a:moveTo>
                <a:lnTo>
                  <a:pt x="20336987" y="0"/>
                </a:lnTo>
                <a:lnTo>
                  <a:pt x="20336987" y="3512752"/>
                </a:lnTo>
                <a:lnTo>
                  <a:pt x="0" y="3512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5124569" y="43823"/>
            <a:ext cx="28930470" cy="113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SDR ile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 Sinyal Analizi ve A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daptif, Konvansiyonel ve Hibrit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eamforming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Yöntemleriyle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ön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ulma Ç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alışmaları</a:t>
            </a:r>
          </a:p>
          <a:p>
            <a:pPr algn="ctr">
              <a:lnSpc>
                <a:spcPts val="483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16320" y="7059028"/>
            <a:ext cx="18211587" cy="2441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4"/>
              </a:lnSpc>
            </a:pPr>
            <a:r>
              <a:rPr lang="en-US" sz="3156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Saadet Büşra ÇAM</a:t>
            </a:r>
          </a:p>
          <a:p>
            <a:pPr algn="l">
              <a:lnSpc>
                <a:spcPts val="4734"/>
              </a:lnSpc>
            </a:pPr>
            <a:r>
              <a:rPr lang="en-US" sz="3156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Ağustos 2025</a:t>
            </a:r>
          </a:p>
          <a:p>
            <a:pPr algn="l">
              <a:lnSpc>
                <a:spcPts val="4734"/>
              </a:lnSpc>
            </a:pPr>
            <a:r>
              <a:rPr lang="en-US" sz="3156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Karel İleri Teknolojiler A.Ş</a:t>
            </a:r>
          </a:p>
          <a:p>
            <a:pPr algn="l">
              <a:lnSpc>
                <a:spcPts val="4734"/>
              </a:lnSpc>
              <a:spcBef>
                <a:spcPct val="0"/>
              </a:spcBef>
            </a:pPr>
            <a:r>
              <a:rPr lang="en-US" sz="3156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Staj Sunumu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07341" y="1237378"/>
            <a:ext cx="14051959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6"/>
              </a:lnSpc>
            </a:pPr>
            <a:r>
              <a:rPr lang="en-US" b="true" sz="7655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</a:t>
            </a:r>
            <a:r>
              <a:rPr lang="en-US" b="true" sz="7655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. TEORİK ARKAPLAN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79166" y="2192004"/>
            <a:ext cx="14214923" cy="67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90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120699" y="8202905"/>
            <a:ext cx="3803373" cy="1592313"/>
          </a:xfrm>
          <a:custGeom>
            <a:avLst/>
            <a:gdLst/>
            <a:ahLst/>
            <a:cxnLst/>
            <a:rect r="r" b="b" t="t" l="l"/>
            <a:pathLst>
              <a:path h="1592313" w="3803373">
                <a:moveTo>
                  <a:pt x="0" y="0"/>
                </a:moveTo>
                <a:lnTo>
                  <a:pt x="3803373" y="0"/>
                </a:lnTo>
                <a:lnTo>
                  <a:pt x="3803373" y="1592312"/>
                </a:lnTo>
                <a:lnTo>
                  <a:pt x="0" y="1592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000" r="0" b="-7285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46380" y="8530624"/>
            <a:ext cx="20336988" cy="3512752"/>
          </a:xfrm>
          <a:custGeom>
            <a:avLst/>
            <a:gdLst/>
            <a:ahLst/>
            <a:cxnLst/>
            <a:rect r="r" b="b" t="t" l="l"/>
            <a:pathLst>
              <a:path h="3512752" w="20336988">
                <a:moveTo>
                  <a:pt x="0" y="0"/>
                </a:moveTo>
                <a:lnTo>
                  <a:pt x="20336987" y="0"/>
                </a:lnTo>
                <a:lnTo>
                  <a:pt x="20336987" y="3512752"/>
                </a:lnTo>
                <a:lnTo>
                  <a:pt x="0" y="3512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74601" y="-1482083"/>
            <a:ext cx="12863233" cy="6470408"/>
          </a:xfrm>
          <a:custGeom>
            <a:avLst/>
            <a:gdLst/>
            <a:ahLst/>
            <a:cxnLst/>
            <a:rect r="r" b="b" t="t" l="l"/>
            <a:pathLst>
              <a:path h="6470408" w="12863233">
                <a:moveTo>
                  <a:pt x="0" y="0"/>
                </a:moveTo>
                <a:lnTo>
                  <a:pt x="12863232" y="0"/>
                </a:lnTo>
                <a:lnTo>
                  <a:pt x="12863232" y="6470408"/>
                </a:lnTo>
                <a:lnTo>
                  <a:pt x="0" y="6470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5124569" y="43823"/>
            <a:ext cx="28930470" cy="113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SDR ile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 Sinyal Analizi ve A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daptif, Konvansiyonel ve Hibrit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eamforming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Yöntemleriyle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ön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ulma Ç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alışmaları</a:t>
            </a:r>
          </a:p>
          <a:p>
            <a:pPr algn="ctr">
              <a:lnSpc>
                <a:spcPts val="483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205102"/>
            <a:ext cx="16580936" cy="3095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12"/>
              </a:lnSpc>
              <a:spcBef>
                <a:spcPct val="0"/>
              </a:spcBef>
            </a:pPr>
            <a:r>
              <a:rPr lang="en-US" sz="400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SDR, Sampling (2 MHz örnekleme → IQ samples)</a:t>
            </a:r>
          </a:p>
          <a:p>
            <a:pPr algn="just">
              <a:lnSpc>
                <a:spcPts val="6012"/>
              </a:lnSpc>
              <a:spcBef>
                <a:spcPct val="0"/>
              </a:spcBef>
            </a:pPr>
            <a:r>
              <a:rPr lang="en-US" sz="400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Downconversion (LO, mixer, ADC)</a:t>
            </a:r>
          </a:p>
          <a:p>
            <a:pPr algn="just">
              <a:lnSpc>
                <a:spcPts val="6012"/>
              </a:lnSpc>
              <a:spcBef>
                <a:spcPct val="0"/>
              </a:spcBef>
            </a:pPr>
            <a:r>
              <a:rPr lang="en-US" sz="400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DC Spike &amp; Offset tuning</a:t>
            </a:r>
          </a:p>
          <a:p>
            <a:pPr algn="just">
              <a:lnSpc>
                <a:spcPts val="6012"/>
              </a:lnSpc>
              <a:spcBef>
                <a:spcPct val="0"/>
              </a:spcBef>
            </a:pPr>
            <a:r>
              <a:rPr lang="en-US" sz="4008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Anten parametreleri (gain, radyasyon diyagramı, near/far field, E/H düzlemi)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3803" y="895350"/>
            <a:ext cx="1712419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6"/>
              </a:lnSpc>
              <a:spcBef>
                <a:spcPct val="0"/>
              </a:spcBef>
            </a:pPr>
            <a:r>
              <a:rPr lang="en-US" b="true" sz="6655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</a:t>
            </a:r>
            <a:r>
              <a:rPr lang="en-US" b="true" sz="6655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. DONANIM &amp; YAZILIM KURULUMU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46380" y="8530624"/>
            <a:ext cx="20336988" cy="3512752"/>
          </a:xfrm>
          <a:custGeom>
            <a:avLst/>
            <a:gdLst/>
            <a:ahLst/>
            <a:cxnLst/>
            <a:rect r="r" b="b" t="t" l="l"/>
            <a:pathLst>
              <a:path h="3512752" w="20336988">
                <a:moveTo>
                  <a:pt x="0" y="0"/>
                </a:moveTo>
                <a:lnTo>
                  <a:pt x="20336987" y="0"/>
                </a:lnTo>
                <a:lnTo>
                  <a:pt x="20336987" y="3512752"/>
                </a:lnTo>
                <a:lnTo>
                  <a:pt x="0" y="3512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73731" y="9066918"/>
            <a:ext cx="2914269" cy="1220082"/>
          </a:xfrm>
          <a:custGeom>
            <a:avLst/>
            <a:gdLst/>
            <a:ahLst/>
            <a:cxnLst/>
            <a:rect r="r" b="b" t="t" l="l"/>
            <a:pathLst>
              <a:path h="1220082" w="2914269">
                <a:moveTo>
                  <a:pt x="0" y="0"/>
                </a:moveTo>
                <a:lnTo>
                  <a:pt x="2914269" y="0"/>
                </a:lnTo>
                <a:lnTo>
                  <a:pt x="2914269" y="1220082"/>
                </a:lnTo>
                <a:lnTo>
                  <a:pt x="0" y="1220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6000" r="0" b="-7285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20000" y="3690194"/>
            <a:ext cx="4869674" cy="5149391"/>
          </a:xfrm>
          <a:custGeom>
            <a:avLst/>
            <a:gdLst/>
            <a:ahLst/>
            <a:cxnLst/>
            <a:rect r="r" b="b" t="t" l="l"/>
            <a:pathLst>
              <a:path h="5149391" w="4869674">
                <a:moveTo>
                  <a:pt x="0" y="0"/>
                </a:moveTo>
                <a:lnTo>
                  <a:pt x="4869673" y="0"/>
                </a:lnTo>
                <a:lnTo>
                  <a:pt x="4869673" y="5149391"/>
                </a:lnTo>
                <a:lnTo>
                  <a:pt x="0" y="51493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005" r="-389" b="-957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0533" y="1294894"/>
            <a:ext cx="12235902" cy="2686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6"/>
              </a:lnSpc>
            </a:pPr>
          </a:p>
          <a:p>
            <a:pPr algn="l" marL="681106" indent="-340553" lvl="1">
              <a:lnSpc>
                <a:spcPts val="4416"/>
              </a:lnSpc>
              <a:buFont typeface="Arial"/>
              <a:buChar char="•"/>
            </a:pPr>
            <a:r>
              <a:rPr lang="en-US" sz="3154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ANTSDR </a:t>
            </a:r>
            <a:r>
              <a:rPr lang="en-US" sz="3154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E310, Cavity Backed Spiral Antennas(x2) Çubuk Anten</a:t>
            </a:r>
          </a:p>
          <a:p>
            <a:pPr algn="l" marL="681106" indent="-340553" lvl="1">
              <a:lnSpc>
                <a:spcPts val="4416"/>
              </a:lnSpc>
              <a:buFont typeface="Arial"/>
              <a:buChar char="•"/>
            </a:pPr>
            <a:r>
              <a:rPr lang="en-US" sz="3154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</a:t>
            </a:r>
            <a:r>
              <a:rPr lang="en-US" sz="3154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(pyadi-iio, NumPy, Matplotlib, SciPy,Json, Tkinter...)</a:t>
            </a:r>
          </a:p>
          <a:p>
            <a:pPr algn="l" marL="681106" indent="-340553" lvl="1">
              <a:lnSpc>
                <a:spcPts val="4416"/>
              </a:lnSpc>
              <a:buFont typeface="Arial"/>
              <a:buChar char="•"/>
            </a:pPr>
            <a:r>
              <a:rPr lang="en-US" sz="3154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GNU Radio, Ubuntu VM &amp; Maia SDR</a:t>
            </a:r>
          </a:p>
          <a:p>
            <a:pPr algn="ctr" marL="0" indent="0" lvl="0">
              <a:lnSpc>
                <a:spcPts val="3332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571118" y="-1816485"/>
            <a:ext cx="12863233" cy="6470408"/>
          </a:xfrm>
          <a:custGeom>
            <a:avLst/>
            <a:gdLst/>
            <a:ahLst/>
            <a:cxnLst/>
            <a:rect r="r" b="b" t="t" l="l"/>
            <a:pathLst>
              <a:path h="6470408" w="12863233">
                <a:moveTo>
                  <a:pt x="0" y="0"/>
                </a:moveTo>
                <a:lnTo>
                  <a:pt x="12863232" y="0"/>
                </a:lnTo>
                <a:lnTo>
                  <a:pt x="12863232" y="6470408"/>
                </a:lnTo>
                <a:lnTo>
                  <a:pt x="0" y="64704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1091" y="3690194"/>
            <a:ext cx="5729273" cy="5149391"/>
          </a:xfrm>
          <a:custGeom>
            <a:avLst/>
            <a:gdLst/>
            <a:ahLst/>
            <a:cxnLst/>
            <a:rect r="r" b="b" t="t" l="l"/>
            <a:pathLst>
              <a:path h="5149391" w="5729273">
                <a:moveTo>
                  <a:pt x="0" y="0"/>
                </a:moveTo>
                <a:lnTo>
                  <a:pt x="5729273" y="0"/>
                </a:lnTo>
                <a:lnTo>
                  <a:pt x="5729273" y="5149391"/>
                </a:lnTo>
                <a:lnTo>
                  <a:pt x="0" y="51493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332" t="-2158" r="0" b="-727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79338" y="4435689"/>
            <a:ext cx="5388786" cy="2692844"/>
          </a:xfrm>
          <a:custGeom>
            <a:avLst/>
            <a:gdLst/>
            <a:ahLst/>
            <a:cxnLst/>
            <a:rect r="r" b="b" t="t" l="l"/>
            <a:pathLst>
              <a:path h="2692844" w="5388786">
                <a:moveTo>
                  <a:pt x="0" y="0"/>
                </a:moveTo>
                <a:lnTo>
                  <a:pt x="5388787" y="0"/>
                </a:lnTo>
                <a:lnTo>
                  <a:pt x="5388787" y="2692844"/>
                </a:lnTo>
                <a:lnTo>
                  <a:pt x="0" y="26928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5768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5124569" y="43823"/>
            <a:ext cx="28930470" cy="113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SDR ile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 Sinyal Analizi ve A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daptif, Konvansiyonel ve Hibrit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eamforming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Yöntemleriyle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ön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ulma Ç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alışmaları</a:t>
            </a:r>
          </a:p>
          <a:p>
            <a:pPr algn="ctr">
              <a:lnSpc>
                <a:spcPts val="48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-1631084"/>
            <a:ext cx="12863233" cy="6470408"/>
          </a:xfrm>
          <a:custGeom>
            <a:avLst/>
            <a:gdLst/>
            <a:ahLst/>
            <a:cxnLst/>
            <a:rect r="r" b="b" t="t" l="l"/>
            <a:pathLst>
              <a:path h="6470408" w="12863233">
                <a:moveTo>
                  <a:pt x="0" y="0"/>
                </a:moveTo>
                <a:lnTo>
                  <a:pt x="12863233" y="0"/>
                </a:lnTo>
                <a:lnTo>
                  <a:pt x="12863233" y="6470408"/>
                </a:lnTo>
                <a:lnTo>
                  <a:pt x="0" y="6470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79105" y="2574508"/>
            <a:ext cx="3340675" cy="3090794"/>
          </a:xfrm>
          <a:custGeom>
            <a:avLst/>
            <a:gdLst/>
            <a:ahLst/>
            <a:cxnLst/>
            <a:rect r="r" b="b" t="t" l="l"/>
            <a:pathLst>
              <a:path h="3090794" w="3340675">
                <a:moveTo>
                  <a:pt x="0" y="0"/>
                </a:moveTo>
                <a:lnTo>
                  <a:pt x="3340674" y="0"/>
                </a:lnTo>
                <a:lnTo>
                  <a:pt x="3340674" y="3090793"/>
                </a:lnTo>
                <a:lnTo>
                  <a:pt x="0" y="3090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0" r="-1074" b="-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86135" y="8330390"/>
            <a:ext cx="20336988" cy="3512752"/>
          </a:xfrm>
          <a:custGeom>
            <a:avLst/>
            <a:gdLst/>
            <a:ahLst/>
            <a:cxnLst/>
            <a:rect r="r" b="b" t="t" l="l"/>
            <a:pathLst>
              <a:path h="3512752" w="20336988">
                <a:moveTo>
                  <a:pt x="0" y="0"/>
                </a:moveTo>
                <a:lnTo>
                  <a:pt x="20336988" y="0"/>
                </a:lnTo>
                <a:lnTo>
                  <a:pt x="20336988" y="3512753"/>
                </a:lnTo>
                <a:lnTo>
                  <a:pt x="0" y="35127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40665" y="5966061"/>
            <a:ext cx="8275710" cy="4106821"/>
          </a:xfrm>
          <a:custGeom>
            <a:avLst/>
            <a:gdLst/>
            <a:ahLst/>
            <a:cxnLst/>
            <a:rect r="r" b="b" t="t" l="l"/>
            <a:pathLst>
              <a:path h="4106821" w="8275710">
                <a:moveTo>
                  <a:pt x="0" y="0"/>
                </a:moveTo>
                <a:lnTo>
                  <a:pt x="8275711" y="0"/>
                </a:lnTo>
                <a:lnTo>
                  <a:pt x="8275711" y="4106821"/>
                </a:lnTo>
                <a:lnTo>
                  <a:pt x="0" y="41068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2374" y="5966061"/>
            <a:ext cx="8274724" cy="4075302"/>
          </a:xfrm>
          <a:custGeom>
            <a:avLst/>
            <a:gdLst/>
            <a:ahLst/>
            <a:cxnLst/>
            <a:rect r="r" b="b" t="t" l="l"/>
            <a:pathLst>
              <a:path h="4075302" w="8274724">
                <a:moveTo>
                  <a:pt x="0" y="0"/>
                </a:moveTo>
                <a:lnTo>
                  <a:pt x="8274724" y="0"/>
                </a:lnTo>
                <a:lnTo>
                  <a:pt x="8274724" y="4075302"/>
                </a:lnTo>
                <a:lnTo>
                  <a:pt x="0" y="40753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5245" y="2680280"/>
            <a:ext cx="6432900" cy="2879250"/>
          </a:xfrm>
          <a:custGeom>
            <a:avLst/>
            <a:gdLst/>
            <a:ahLst/>
            <a:cxnLst/>
            <a:rect r="r" b="b" t="t" l="l"/>
            <a:pathLst>
              <a:path h="2879250" w="6432900">
                <a:moveTo>
                  <a:pt x="0" y="0"/>
                </a:moveTo>
                <a:lnTo>
                  <a:pt x="6432900" y="0"/>
                </a:lnTo>
                <a:lnTo>
                  <a:pt x="6432900" y="2879249"/>
                </a:lnTo>
                <a:lnTo>
                  <a:pt x="0" y="28792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435" r="0" b="-143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93343" y="2704349"/>
            <a:ext cx="7867594" cy="2831111"/>
          </a:xfrm>
          <a:custGeom>
            <a:avLst/>
            <a:gdLst/>
            <a:ahLst/>
            <a:cxnLst/>
            <a:rect r="r" b="b" t="t" l="l"/>
            <a:pathLst>
              <a:path h="2831111" w="7867594">
                <a:moveTo>
                  <a:pt x="0" y="0"/>
                </a:moveTo>
                <a:lnTo>
                  <a:pt x="7867594" y="0"/>
                </a:lnTo>
                <a:lnTo>
                  <a:pt x="7867594" y="2831111"/>
                </a:lnTo>
                <a:lnTo>
                  <a:pt x="0" y="28311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21466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53830" y="456252"/>
            <a:ext cx="1323417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b="true" sz="6121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 SPEKTRUM ANALİZİ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72173" y="1300734"/>
            <a:ext cx="5642340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4"/>
              </a:lnSpc>
            </a:pPr>
            <a:r>
              <a:rPr lang="en-US" b="true" sz="3936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4.1 PYTHON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5124569" y="43823"/>
            <a:ext cx="28930470" cy="113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SDR ile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 Sinyal Analizi ve A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daptif, Konvansiyonel ve Hibrit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eamforming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Yöntemleriyle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ön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ulma Ç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alışmaları</a:t>
            </a:r>
          </a:p>
          <a:p>
            <a:pPr algn="ctr">
              <a:lnSpc>
                <a:spcPts val="483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191435" y="1805559"/>
            <a:ext cx="7905130" cy="1241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4"/>
              </a:lnSpc>
              <a:spcBef>
                <a:spcPct val="0"/>
              </a:spcBef>
            </a:pPr>
            <a:r>
              <a:rPr lang="en-US" sz="3156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ile FFT tabanlı tarama, peak detection</a:t>
            </a:r>
          </a:p>
          <a:p>
            <a:pPr algn="ctr">
              <a:lnSpc>
                <a:spcPts val="473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6380" y="8530624"/>
            <a:ext cx="20336988" cy="3512752"/>
          </a:xfrm>
          <a:custGeom>
            <a:avLst/>
            <a:gdLst/>
            <a:ahLst/>
            <a:cxnLst/>
            <a:rect r="r" b="b" t="t" l="l"/>
            <a:pathLst>
              <a:path h="3512752" w="20336988">
                <a:moveTo>
                  <a:pt x="0" y="0"/>
                </a:moveTo>
                <a:lnTo>
                  <a:pt x="20336987" y="0"/>
                </a:lnTo>
                <a:lnTo>
                  <a:pt x="20336987" y="3512752"/>
                </a:lnTo>
                <a:lnTo>
                  <a:pt x="0" y="3512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74601" y="-1482083"/>
            <a:ext cx="12863233" cy="6470408"/>
          </a:xfrm>
          <a:custGeom>
            <a:avLst/>
            <a:gdLst/>
            <a:ahLst/>
            <a:cxnLst/>
            <a:rect r="r" b="b" t="t" l="l"/>
            <a:pathLst>
              <a:path h="6470408" w="12863233">
                <a:moveTo>
                  <a:pt x="0" y="0"/>
                </a:moveTo>
                <a:lnTo>
                  <a:pt x="12863232" y="0"/>
                </a:lnTo>
                <a:lnTo>
                  <a:pt x="12863232" y="6470408"/>
                </a:lnTo>
                <a:lnTo>
                  <a:pt x="0" y="6470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75221" y="1967484"/>
            <a:ext cx="13937558" cy="4534118"/>
          </a:xfrm>
          <a:custGeom>
            <a:avLst/>
            <a:gdLst/>
            <a:ahLst/>
            <a:cxnLst/>
            <a:rect r="r" b="b" t="t" l="l"/>
            <a:pathLst>
              <a:path h="4534118" w="13937558">
                <a:moveTo>
                  <a:pt x="0" y="0"/>
                </a:moveTo>
                <a:lnTo>
                  <a:pt x="13937558" y="0"/>
                </a:lnTo>
                <a:lnTo>
                  <a:pt x="13937558" y="4534117"/>
                </a:lnTo>
                <a:lnTo>
                  <a:pt x="0" y="45341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35" r="0" b="-33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53830" y="456252"/>
            <a:ext cx="1333878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46"/>
              </a:lnSpc>
            </a:pPr>
            <a:r>
              <a:rPr lang="en-US" b="true" sz="6121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 SPEKTRUM ANALİZİ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72173" y="1300734"/>
            <a:ext cx="5642340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4"/>
              </a:lnSpc>
            </a:pPr>
            <a:r>
              <a:rPr lang="en-US" b="true" sz="3936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4.1 PYTHON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5124569" y="43823"/>
            <a:ext cx="28930470" cy="113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SDR ile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 Sinyal Analizi ve A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daptif, Konvansiyonel ve Hibrit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eamforming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Yöntemleriyle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ön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ulma Ç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alışmaları</a:t>
            </a:r>
          </a:p>
          <a:p>
            <a:pPr algn="ctr">
              <a:lnSpc>
                <a:spcPts val="4830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082310" y="6261244"/>
            <a:ext cx="9514348" cy="4025756"/>
          </a:xfrm>
          <a:custGeom>
            <a:avLst/>
            <a:gdLst/>
            <a:ahLst/>
            <a:cxnLst/>
            <a:rect r="r" b="b" t="t" l="l"/>
            <a:pathLst>
              <a:path h="4025756" w="9514348">
                <a:moveTo>
                  <a:pt x="0" y="0"/>
                </a:moveTo>
                <a:lnTo>
                  <a:pt x="9514348" y="0"/>
                </a:lnTo>
                <a:lnTo>
                  <a:pt x="9514348" y="4025756"/>
                </a:lnTo>
                <a:lnTo>
                  <a:pt x="0" y="40257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548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6380" y="8530624"/>
            <a:ext cx="20336988" cy="3512752"/>
          </a:xfrm>
          <a:custGeom>
            <a:avLst/>
            <a:gdLst/>
            <a:ahLst/>
            <a:cxnLst/>
            <a:rect r="r" b="b" t="t" l="l"/>
            <a:pathLst>
              <a:path h="3512752" w="20336988">
                <a:moveTo>
                  <a:pt x="0" y="0"/>
                </a:moveTo>
                <a:lnTo>
                  <a:pt x="20336987" y="0"/>
                </a:lnTo>
                <a:lnTo>
                  <a:pt x="20336987" y="3512752"/>
                </a:lnTo>
                <a:lnTo>
                  <a:pt x="0" y="3512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74601" y="-1482083"/>
            <a:ext cx="12863233" cy="6470408"/>
          </a:xfrm>
          <a:custGeom>
            <a:avLst/>
            <a:gdLst/>
            <a:ahLst/>
            <a:cxnLst/>
            <a:rect r="r" b="b" t="t" l="l"/>
            <a:pathLst>
              <a:path h="6470408" w="12863233">
                <a:moveTo>
                  <a:pt x="0" y="0"/>
                </a:moveTo>
                <a:lnTo>
                  <a:pt x="12863232" y="0"/>
                </a:lnTo>
                <a:lnTo>
                  <a:pt x="12863232" y="6470408"/>
                </a:lnTo>
                <a:lnTo>
                  <a:pt x="0" y="6470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22453" y="2215365"/>
            <a:ext cx="11579062" cy="7586853"/>
          </a:xfrm>
          <a:custGeom>
            <a:avLst/>
            <a:gdLst/>
            <a:ahLst/>
            <a:cxnLst/>
            <a:rect r="r" b="b" t="t" l="l"/>
            <a:pathLst>
              <a:path h="7586853" w="11579062">
                <a:moveTo>
                  <a:pt x="0" y="0"/>
                </a:moveTo>
                <a:lnTo>
                  <a:pt x="11579061" y="0"/>
                </a:lnTo>
                <a:lnTo>
                  <a:pt x="11579061" y="7586853"/>
                </a:lnTo>
                <a:lnTo>
                  <a:pt x="0" y="7586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61444" y="456162"/>
            <a:ext cx="1113044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9"/>
              </a:lnSpc>
            </a:pPr>
            <a:r>
              <a:rPr lang="en-US" b="true" sz="6074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 SPEKTRUM ANALİZİ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72173" y="1300734"/>
            <a:ext cx="5642340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4"/>
              </a:lnSpc>
            </a:pPr>
            <a:r>
              <a:rPr lang="en-US" b="true" sz="3936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4.2 GNU RADIO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5124569" y="43823"/>
            <a:ext cx="28930470" cy="113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SDR ile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 Sinyal Analizi ve A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daptif, Konvansiyonel ve Hibrit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eamforming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Yöntemleriyle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ön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ulma Ç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alışmaları</a:t>
            </a:r>
          </a:p>
          <a:p>
            <a:pPr algn="ctr">
              <a:lnSpc>
                <a:spcPts val="48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6380" y="8530624"/>
            <a:ext cx="20336988" cy="3512752"/>
          </a:xfrm>
          <a:custGeom>
            <a:avLst/>
            <a:gdLst/>
            <a:ahLst/>
            <a:cxnLst/>
            <a:rect r="r" b="b" t="t" l="l"/>
            <a:pathLst>
              <a:path h="3512752" w="20336988">
                <a:moveTo>
                  <a:pt x="0" y="0"/>
                </a:moveTo>
                <a:lnTo>
                  <a:pt x="20336987" y="0"/>
                </a:lnTo>
                <a:lnTo>
                  <a:pt x="20336987" y="3512752"/>
                </a:lnTo>
                <a:lnTo>
                  <a:pt x="0" y="3512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74601" y="-1482083"/>
            <a:ext cx="12863233" cy="6470408"/>
          </a:xfrm>
          <a:custGeom>
            <a:avLst/>
            <a:gdLst/>
            <a:ahLst/>
            <a:cxnLst/>
            <a:rect r="r" b="b" t="t" l="l"/>
            <a:pathLst>
              <a:path h="6470408" w="12863233">
                <a:moveTo>
                  <a:pt x="0" y="0"/>
                </a:moveTo>
                <a:lnTo>
                  <a:pt x="12863232" y="0"/>
                </a:lnTo>
                <a:lnTo>
                  <a:pt x="12863232" y="6470408"/>
                </a:lnTo>
                <a:lnTo>
                  <a:pt x="0" y="6470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0411" y="1967484"/>
            <a:ext cx="14987177" cy="8067724"/>
          </a:xfrm>
          <a:custGeom>
            <a:avLst/>
            <a:gdLst/>
            <a:ahLst/>
            <a:cxnLst/>
            <a:rect r="r" b="b" t="t" l="l"/>
            <a:pathLst>
              <a:path h="8067724" w="14987177">
                <a:moveTo>
                  <a:pt x="0" y="0"/>
                </a:moveTo>
                <a:lnTo>
                  <a:pt x="14987178" y="0"/>
                </a:lnTo>
                <a:lnTo>
                  <a:pt x="14987178" y="8067724"/>
                </a:lnTo>
                <a:lnTo>
                  <a:pt x="0" y="80677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54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42394" y="456162"/>
            <a:ext cx="1018540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9"/>
              </a:lnSpc>
            </a:pPr>
            <a:r>
              <a:rPr lang="en-US" b="true" sz="6074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 SPEKTRUM ANALİZİ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72173" y="1300734"/>
            <a:ext cx="5642340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4"/>
              </a:lnSpc>
            </a:pPr>
            <a:r>
              <a:rPr lang="en-US" b="true" sz="3936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4.2 GNU RADIO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5124569" y="43823"/>
            <a:ext cx="28930470" cy="113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SDR ile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 Sinyal Analizi ve A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daptif, Konvansiyonel ve Hibrit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eamforming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Yöntemleriyle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ön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ulma Ç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alışmaları</a:t>
            </a:r>
          </a:p>
          <a:p>
            <a:pPr algn="ctr">
              <a:lnSpc>
                <a:spcPts val="48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74601" y="-1482083"/>
            <a:ext cx="12863233" cy="6470408"/>
          </a:xfrm>
          <a:custGeom>
            <a:avLst/>
            <a:gdLst/>
            <a:ahLst/>
            <a:cxnLst/>
            <a:rect r="r" b="b" t="t" l="l"/>
            <a:pathLst>
              <a:path h="6470408" w="12863233">
                <a:moveTo>
                  <a:pt x="0" y="0"/>
                </a:moveTo>
                <a:lnTo>
                  <a:pt x="12863232" y="0"/>
                </a:lnTo>
                <a:lnTo>
                  <a:pt x="12863232" y="6470408"/>
                </a:lnTo>
                <a:lnTo>
                  <a:pt x="0" y="6470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91294" y="2710036"/>
            <a:ext cx="14214923" cy="570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0"/>
              </a:lnSpc>
            </a:pPr>
          </a:p>
          <a:p>
            <a:pPr algn="l" marL="791268" indent="-395634" lvl="1">
              <a:lnSpc>
                <a:spcPts val="5130"/>
              </a:lnSpc>
              <a:buFont typeface="Arial"/>
              <a:buChar char="•"/>
            </a:pPr>
            <a:r>
              <a:rPr lang="en-US" sz="3664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Konvansiyonel: Bartlett (Delay</a:t>
            </a:r>
            <a:r>
              <a:rPr lang="en-US" sz="3664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Sum) beamformer</a:t>
            </a:r>
          </a:p>
          <a:p>
            <a:pPr algn="l" marL="791268" indent="-395634" lvl="1">
              <a:lnSpc>
                <a:spcPts val="5130"/>
              </a:lnSpc>
              <a:buFont typeface="Arial"/>
              <a:buChar char="•"/>
            </a:pPr>
            <a:r>
              <a:rPr lang="en-US" sz="3664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Adaptif: MVDR (Capon) beamformer</a:t>
            </a:r>
          </a:p>
          <a:p>
            <a:pPr algn="l" marL="791268" indent="-395634" lvl="1">
              <a:lnSpc>
                <a:spcPts val="5130"/>
              </a:lnSpc>
              <a:buFont typeface="Arial"/>
              <a:buChar char="•"/>
            </a:pPr>
            <a:r>
              <a:rPr lang="en-US" sz="3664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DOA: Direction of Arrival</a:t>
            </a:r>
          </a:p>
          <a:p>
            <a:pPr algn="l" marL="791268" indent="-395634" lvl="1">
              <a:lnSpc>
                <a:spcPts val="5130"/>
              </a:lnSpc>
              <a:buFont typeface="Arial"/>
              <a:buChar char="•"/>
            </a:pPr>
            <a:r>
              <a:rPr lang="en-US" sz="3664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Aşamalı dizi(phased array) türleri</a:t>
            </a:r>
          </a:p>
          <a:p>
            <a:pPr algn="l" marL="1582535" indent="-527512" lvl="2">
              <a:lnSpc>
                <a:spcPts val="5130"/>
              </a:lnSpc>
              <a:buFont typeface="Arial"/>
              <a:buChar char="⚬"/>
            </a:pPr>
            <a:r>
              <a:rPr lang="en-US" sz="3664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analog</a:t>
            </a:r>
          </a:p>
          <a:p>
            <a:pPr algn="l" marL="1582535" indent="-527512" lvl="2">
              <a:lnSpc>
                <a:spcPts val="5130"/>
              </a:lnSpc>
              <a:buFont typeface="Arial"/>
              <a:buChar char="⚬"/>
            </a:pPr>
            <a:r>
              <a:rPr lang="en-US" sz="3664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dijital</a:t>
            </a:r>
          </a:p>
          <a:p>
            <a:pPr algn="l" marL="1582535" indent="-527512" lvl="2">
              <a:lnSpc>
                <a:spcPts val="5130"/>
              </a:lnSpc>
              <a:spcBef>
                <a:spcPct val="0"/>
              </a:spcBef>
              <a:buFont typeface="Arial"/>
              <a:buChar char="⚬"/>
            </a:pPr>
            <a:r>
              <a:rPr lang="en-US" sz="3664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hibrit</a:t>
            </a:r>
          </a:p>
          <a:p>
            <a:pPr algn="ctr" marL="0" indent="0" lvl="0">
              <a:lnSpc>
                <a:spcPts val="3870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546380" y="8530624"/>
            <a:ext cx="20336988" cy="3512752"/>
          </a:xfrm>
          <a:custGeom>
            <a:avLst/>
            <a:gdLst/>
            <a:ahLst/>
            <a:cxnLst/>
            <a:rect r="r" b="b" t="t" l="l"/>
            <a:pathLst>
              <a:path h="3512752" w="20336988">
                <a:moveTo>
                  <a:pt x="0" y="0"/>
                </a:moveTo>
                <a:lnTo>
                  <a:pt x="20336987" y="0"/>
                </a:lnTo>
                <a:lnTo>
                  <a:pt x="20336987" y="3512752"/>
                </a:lnTo>
                <a:lnTo>
                  <a:pt x="0" y="35127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20699" y="8202905"/>
            <a:ext cx="3803373" cy="1592313"/>
          </a:xfrm>
          <a:custGeom>
            <a:avLst/>
            <a:gdLst/>
            <a:ahLst/>
            <a:cxnLst/>
            <a:rect r="r" b="b" t="t" l="l"/>
            <a:pathLst>
              <a:path h="1592313" w="3803373">
                <a:moveTo>
                  <a:pt x="0" y="0"/>
                </a:moveTo>
                <a:lnTo>
                  <a:pt x="3803373" y="0"/>
                </a:lnTo>
                <a:lnTo>
                  <a:pt x="3803373" y="1592312"/>
                </a:lnTo>
                <a:lnTo>
                  <a:pt x="0" y="1592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6000" r="0" b="-7285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26902" y="1629296"/>
            <a:ext cx="1677413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73"/>
              </a:lnSpc>
              <a:spcBef>
                <a:spcPct val="0"/>
              </a:spcBef>
            </a:pPr>
            <a:r>
              <a:rPr lang="en-US" b="true" sz="6311">
                <a:solidFill>
                  <a:srgbClr val="051D4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5. BEAMFORMING &amp; DOA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5124569" y="43823"/>
            <a:ext cx="28930470" cy="113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SDR ile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 Sinyal Analizi ve A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daptif, Konvansiyonel ve Hibrit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eamforming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Yöntemleriyle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ön 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ulma Ç</a:t>
            </a:r>
            <a:r>
              <a:rPr lang="en-US" sz="2750">
                <a:solidFill>
                  <a:srgbClr val="051D4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alışmaları</a:t>
            </a:r>
          </a:p>
          <a:p>
            <a:pPr algn="ctr">
              <a:lnSpc>
                <a:spcPts val="483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DAGwbPUzzek</dc:identifier>
  <dcterms:modified xsi:type="dcterms:W3CDTF">2011-08-01T06:04:30Z</dcterms:modified>
  <cp:revision>1</cp:revision>
  <dc:title>Mavi Kırmızı Mimimalist Proje Sunumu Banliyo Sistemi Sunum</dc:title>
</cp:coreProperties>
</file>